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4.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5.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6.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7.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8.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notesSlides/notesSlide9.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10.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notesSlides/notesSlide11.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notesSlides/notesSlide12.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notesSlides/notesSlide13.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notesSlides/notesSlide14.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notesSlides/notesSlide15.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notesSlides/notesSlide16.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notesSlides/notesSlide17.xml" ContentType="application/vnd.openxmlformats-officedocument.presentationml.notesSlide+xml"/>
  <Override PartName="/ppt/tags/tag3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75" r:id="rId2"/>
    <p:sldId id="365" r:id="rId3"/>
    <p:sldId id="342" r:id="rId4"/>
    <p:sldId id="370" r:id="rId5"/>
    <p:sldId id="388" r:id="rId6"/>
    <p:sldId id="394" r:id="rId7"/>
    <p:sldId id="367" r:id="rId8"/>
    <p:sldId id="381" r:id="rId9"/>
    <p:sldId id="368" r:id="rId10"/>
    <p:sldId id="348" r:id="rId11"/>
    <p:sldId id="397" r:id="rId12"/>
    <p:sldId id="399" r:id="rId13"/>
    <p:sldId id="398" r:id="rId14"/>
    <p:sldId id="345" r:id="rId15"/>
    <p:sldId id="391" r:id="rId16"/>
    <p:sldId id="369" r:id="rId17"/>
    <p:sldId id="346" r:id="rId18"/>
    <p:sldId id="382" r:id="rId19"/>
    <p:sldId id="366" r:id="rId20"/>
  </p:sldIdLst>
  <p:sldSz cx="12192000" cy="6858000"/>
  <p:notesSz cx="6858000" cy="9144000"/>
  <p:embeddedFontLst>
    <p:embeddedFont>
      <p:font typeface="MiSans Heavy" panose="02010600030101010101" charset="-122"/>
      <p:bold r:id="rId22"/>
    </p:embeddedFont>
    <p:embeddedFont>
      <p:font typeface="思源宋体 CN" panose="02010600030101010101" charset="-122"/>
      <p:regular r:id="rId23"/>
    </p:embeddedFont>
    <p:embeddedFont>
      <p:font typeface="思源宋体 CN Heavy" panose="02010600030101010101" charset="-122"/>
      <p:bold r:id="rId24"/>
    </p:embeddedFont>
    <p:embeddedFont>
      <p:font typeface="Arial Black" panose="020B0A04020102020204" pitchFamily="34" charset="0"/>
      <p:bold r:id="rId25"/>
    </p:embeddedFont>
    <p:embeddedFont>
      <p:font typeface="等线" panose="02010600030101010101" pitchFamily="2" charset="-122"/>
      <p:regular r:id="rId26"/>
      <p:bold r:id="rId27"/>
    </p:embeddedFont>
    <p:embeddedFont>
      <p:font typeface="等线 Light" panose="02010600030101010101" pitchFamily="2" charset="-122"/>
      <p:regular r:id="rId28"/>
    </p:embeddedFont>
    <p:embeddedFont>
      <p:font typeface="思源黑体 CN" panose="020B0500000000000000" pitchFamily="34" charset="-122"/>
      <p:regular r:id="rId29"/>
      <p:bold r:id="rId30"/>
    </p:embeddedFont>
    <p:embeddedFont>
      <p:font typeface="微软雅黑" panose="020B0503020204020204" pitchFamily="34" charset="-122"/>
      <p:regular r:id="rId31"/>
      <p:bold r:id="rId32"/>
    </p:embeddedFont>
  </p:embeddedFontLst>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BBFF"/>
    <a:srgbClr val="3384C9"/>
    <a:srgbClr val="0C3D86"/>
    <a:srgbClr val="2A77EC"/>
    <a:srgbClr val="54A2FC"/>
    <a:srgbClr val="5188DE"/>
    <a:srgbClr val="4F98FF"/>
    <a:srgbClr val="71ACFF"/>
    <a:srgbClr val="5199FF"/>
    <a:srgbClr val="75AC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652" autoAdjust="0"/>
    <p:restoredTop sz="94660"/>
  </p:normalViewPr>
  <p:slideViewPr>
    <p:cSldViewPr snapToGrid="0">
      <p:cViewPr varScale="1">
        <p:scale>
          <a:sx n="82" d="100"/>
          <a:sy n="82" d="100"/>
        </p:scale>
        <p:origin x="55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jpg>
</file>

<file path=ppt/media/image32.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2024/12/30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73ABA49-EF90-452F-9FDC-BB73E07BD941}"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CDE12-AF40-13DA-F7F4-329AAD6860B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30957F8-0BF5-2398-8C07-7ED7FAAC8FF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1078315-197D-EFA6-A04D-6F208E4B672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D6CF2C2-6B61-CCD6-017B-0D36CAB8B027}"/>
              </a:ext>
            </a:extLst>
          </p:cNvPr>
          <p:cNvSpPr>
            <a:spLocks noGrp="1"/>
          </p:cNvSpPr>
          <p:nvPr>
            <p:ph type="sldNum" sz="quarter" idx="5"/>
          </p:nvPr>
        </p:nvSpPr>
        <p:spPr/>
        <p:txBody>
          <a:bodyPr/>
          <a:lstStyle/>
          <a:p>
            <a:fld id="{973ABA49-EF90-452F-9FDC-BB73E07BD941}" type="slidenum">
              <a:rPr lang="zh-CN" altLang="en-US" smtClean="0"/>
              <a:t>11</a:t>
            </a:fld>
            <a:endParaRPr lang="zh-CN" altLang="en-US" dirty="0"/>
          </a:p>
        </p:txBody>
      </p:sp>
    </p:spTree>
    <p:extLst>
      <p:ext uri="{BB962C8B-B14F-4D97-AF65-F5344CB8AC3E}">
        <p14:creationId xmlns:p14="http://schemas.microsoft.com/office/powerpoint/2010/main" val="8005606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4DB5FE-DA07-9088-2B23-9EE7A5334AB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76C5838-A8B7-4FA7-3F88-FD675A16780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31363FD-E9B0-F747-48A9-1E015EC1C07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0EC212D7-D40F-DDF0-AE15-5877DB592822}"/>
              </a:ext>
            </a:extLst>
          </p:cNvPr>
          <p:cNvSpPr>
            <a:spLocks noGrp="1"/>
          </p:cNvSpPr>
          <p:nvPr>
            <p:ph type="sldNum" sz="quarter" idx="5"/>
          </p:nvPr>
        </p:nvSpPr>
        <p:spPr/>
        <p:txBody>
          <a:bodyPr/>
          <a:lstStyle/>
          <a:p>
            <a:fld id="{973ABA49-EF90-452F-9FDC-BB73E07BD941}" type="slidenum">
              <a:rPr lang="zh-CN" altLang="en-US" smtClean="0"/>
              <a:t>12</a:t>
            </a:fld>
            <a:endParaRPr lang="zh-CN" altLang="en-US" dirty="0"/>
          </a:p>
        </p:txBody>
      </p:sp>
    </p:spTree>
    <p:extLst>
      <p:ext uri="{BB962C8B-B14F-4D97-AF65-F5344CB8AC3E}">
        <p14:creationId xmlns:p14="http://schemas.microsoft.com/office/powerpoint/2010/main" val="28622305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022F7-D2F1-C857-70A8-79D5649637F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1F46EE2-06CB-37C5-E9CE-B9B98EEF354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638B5DE-5B61-0ED1-EE7B-7F7A8AA040B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673F7888-C958-3041-AAE0-113521BA7E4F}"/>
              </a:ext>
            </a:extLst>
          </p:cNvPr>
          <p:cNvSpPr>
            <a:spLocks noGrp="1"/>
          </p:cNvSpPr>
          <p:nvPr>
            <p:ph type="sldNum" sz="quarter" idx="5"/>
          </p:nvPr>
        </p:nvSpPr>
        <p:spPr/>
        <p:txBody>
          <a:bodyPr/>
          <a:lstStyle/>
          <a:p>
            <a:fld id="{973ABA49-EF90-452F-9FDC-BB73E07BD941}" type="slidenum">
              <a:rPr lang="zh-CN" altLang="en-US" smtClean="0"/>
              <a:t>13</a:t>
            </a:fld>
            <a:endParaRPr lang="zh-CN" altLang="en-US" dirty="0"/>
          </a:p>
        </p:txBody>
      </p:sp>
    </p:spTree>
    <p:extLst>
      <p:ext uri="{BB962C8B-B14F-4D97-AF65-F5344CB8AC3E}">
        <p14:creationId xmlns:p14="http://schemas.microsoft.com/office/powerpoint/2010/main" val="39192963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73ABA49-EF90-452F-9FDC-BB73E07BD941}" type="slidenum">
              <a:rPr lang="zh-CN" altLang="en-US" smtClean="0"/>
              <a:t>14</a:t>
            </a:fld>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ACF4B7-6930-ED43-B4E9-2AB1F0E827A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2F395BC-B559-CFB1-973F-1A5F34D27E7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058715E-DA3F-316D-A384-A3572DC54C5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3327182-3A8E-1BB6-5573-6BAD359D3E79}"/>
              </a:ext>
            </a:extLst>
          </p:cNvPr>
          <p:cNvSpPr>
            <a:spLocks noGrp="1"/>
          </p:cNvSpPr>
          <p:nvPr>
            <p:ph type="sldNum" sz="quarter" idx="5"/>
          </p:nvPr>
        </p:nvSpPr>
        <p:spPr/>
        <p:txBody>
          <a:bodyPr/>
          <a:lstStyle/>
          <a:p>
            <a:fld id="{973ABA49-EF90-452F-9FDC-BB73E07BD941}" type="slidenum">
              <a:rPr lang="zh-CN" altLang="en-US" smtClean="0"/>
              <a:t>15</a:t>
            </a:fld>
            <a:endParaRPr lang="zh-CN" altLang="en-US" dirty="0"/>
          </a:p>
        </p:txBody>
      </p:sp>
    </p:spTree>
    <p:extLst>
      <p:ext uri="{BB962C8B-B14F-4D97-AF65-F5344CB8AC3E}">
        <p14:creationId xmlns:p14="http://schemas.microsoft.com/office/powerpoint/2010/main" val="10404281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591C28-8238-2C76-1CAA-FBB778A340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B97A462-49DB-A9CD-C3B4-0E64BF9D8C0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81BE01-F0D4-2CDF-5FC3-5986643FD6C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BCE3E24-D88A-C28C-0F30-20D317605CF0}"/>
              </a:ext>
            </a:extLst>
          </p:cNvPr>
          <p:cNvSpPr>
            <a:spLocks noGrp="1"/>
          </p:cNvSpPr>
          <p:nvPr>
            <p:ph type="sldNum" sz="quarter" idx="5"/>
          </p:nvPr>
        </p:nvSpPr>
        <p:spPr/>
        <p:txBody>
          <a:bodyPr/>
          <a:lstStyle/>
          <a:p>
            <a:fld id="{973ABA49-EF90-452F-9FDC-BB73E07BD941}" type="slidenum">
              <a:rPr lang="zh-CN" altLang="en-US" smtClean="0"/>
              <a:t>16</a:t>
            </a:fld>
            <a:endParaRPr lang="zh-CN" altLang="en-US" dirty="0"/>
          </a:p>
        </p:txBody>
      </p:sp>
    </p:spTree>
    <p:extLst>
      <p:ext uri="{BB962C8B-B14F-4D97-AF65-F5344CB8AC3E}">
        <p14:creationId xmlns:p14="http://schemas.microsoft.com/office/powerpoint/2010/main" val="23366022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73ABA49-EF90-452F-9FDC-BB73E07BD941}" type="slidenum">
              <a:rPr lang="zh-CN" altLang="en-US" smtClean="0"/>
              <a:t>17</a:t>
            </a:fld>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53B77D-CF9B-D0B4-4B69-B56C50113EA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BDE5A09-C296-515B-B5AF-E0219FDED35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426C8D1-73A2-02C6-07B8-A1B30C7F9978}"/>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DB387CE-FC14-5F21-5992-6FFE357244C4}"/>
              </a:ext>
            </a:extLst>
          </p:cNvPr>
          <p:cNvSpPr>
            <a:spLocks noGrp="1"/>
          </p:cNvSpPr>
          <p:nvPr>
            <p:ph type="sldNum" sz="quarter" idx="5"/>
          </p:nvPr>
        </p:nvSpPr>
        <p:spPr/>
        <p:txBody>
          <a:bodyPr/>
          <a:lstStyle/>
          <a:p>
            <a:fld id="{973ABA49-EF90-452F-9FDC-BB73E07BD941}" type="slidenum">
              <a:rPr lang="zh-CN" altLang="en-US" smtClean="0"/>
              <a:t>18</a:t>
            </a:fld>
            <a:endParaRPr lang="zh-CN" altLang="en-US" dirty="0"/>
          </a:p>
        </p:txBody>
      </p:sp>
    </p:spTree>
    <p:extLst>
      <p:ext uri="{BB962C8B-B14F-4D97-AF65-F5344CB8AC3E}">
        <p14:creationId xmlns:p14="http://schemas.microsoft.com/office/powerpoint/2010/main" val="152940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73ABA49-EF90-452F-9FDC-BB73E07BD941}" type="slidenum">
              <a:rPr lang="zh-CN" altLang="en-US" smtClean="0"/>
              <a:t>3</a:t>
            </a:fld>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020A5D-F660-6B9F-7D26-DFFA379924B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4A50448-C688-F18B-7E13-706A29C0911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B441DD3-A27D-5EC8-B658-EF0C0C365BB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D92C7C19-1D00-3DB2-BF41-9777B0ECDC4B}"/>
              </a:ext>
            </a:extLst>
          </p:cNvPr>
          <p:cNvSpPr>
            <a:spLocks noGrp="1"/>
          </p:cNvSpPr>
          <p:nvPr>
            <p:ph type="sldNum" sz="quarter" idx="5"/>
          </p:nvPr>
        </p:nvSpPr>
        <p:spPr/>
        <p:txBody>
          <a:bodyPr/>
          <a:lstStyle/>
          <a:p>
            <a:fld id="{973ABA49-EF90-452F-9FDC-BB73E07BD941}" type="slidenum">
              <a:rPr lang="zh-CN" altLang="en-US" smtClean="0"/>
              <a:t>4</a:t>
            </a:fld>
            <a:endParaRPr lang="zh-CN" altLang="en-US" dirty="0"/>
          </a:p>
        </p:txBody>
      </p:sp>
    </p:spTree>
    <p:extLst>
      <p:ext uri="{BB962C8B-B14F-4D97-AF65-F5344CB8AC3E}">
        <p14:creationId xmlns:p14="http://schemas.microsoft.com/office/powerpoint/2010/main" val="17607145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73ABA49-EF90-452F-9FDC-BB73E07BD941}" type="slidenum">
              <a:rPr lang="zh-CN" altLang="en-US" smtClean="0"/>
              <a:t>5</a:t>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D26C35-698A-3C34-4F52-B0FE34A7C6A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7E7F745-DCD6-AB4E-F4F1-273F565AEE3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2953735-AAB3-B488-8E08-5B18097C5B2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2C3675F9-28CE-73C8-D8B6-704167D19560}"/>
              </a:ext>
            </a:extLst>
          </p:cNvPr>
          <p:cNvSpPr>
            <a:spLocks noGrp="1"/>
          </p:cNvSpPr>
          <p:nvPr>
            <p:ph type="sldNum" sz="quarter" idx="5"/>
          </p:nvPr>
        </p:nvSpPr>
        <p:spPr/>
        <p:txBody>
          <a:bodyPr/>
          <a:lstStyle/>
          <a:p>
            <a:fld id="{973ABA49-EF90-452F-9FDC-BB73E07BD941}" type="slidenum">
              <a:rPr lang="zh-CN" altLang="en-US" smtClean="0"/>
              <a:t>6</a:t>
            </a:fld>
            <a:endParaRPr lang="zh-CN" altLang="en-US" dirty="0"/>
          </a:p>
        </p:txBody>
      </p:sp>
    </p:spTree>
    <p:extLst>
      <p:ext uri="{BB962C8B-B14F-4D97-AF65-F5344CB8AC3E}">
        <p14:creationId xmlns:p14="http://schemas.microsoft.com/office/powerpoint/2010/main" val="41987974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684CC3-E670-ED72-56AE-9B763311409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C65F5B-AA0A-8F94-B3BD-69E449BA424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591014D-26BF-2C29-0A5E-1640057B5FE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D876DA1-0A32-AD0F-C51B-A28911F03938}"/>
              </a:ext>
            </a:extLst>
          </p:cNvPr>
          <p:cNvSpPr>
            <a:spLocks noGrp="1"/>
          </p:cNvSpPr>
          <p:nvPr>
            <p:ph type="sldNum" sz="quarter" idx="5"/>
          </p:nvPr>
        </p:nvSpPr>
        <p:spPr/>
        <p:txBody>
          <a:bodyPr/>
          <a:lstStyle/>
          <a:p>
            <a:fld id="{973ABA49-EF90-452F-9FDC-BB73E07BD941}" type="slidenum">
              <a:rPr lang="zh-CN" altLang="en-US" smtClean="0"/>
              <a:t>7</a:t>
            </a:fld>
            <a:endParaRPr lang="zh-CN" altLang="en-US" dirty="0"/>
          </a:p>
        </p:txBody>
      </p:sp>
    </p:spTree>
    <p:extLst>
      <p:ext uri="{BB962C8B-B14F-4D97-AF65-F5344CB8AC3E}">
        <p14:creationId xmlns:p14="http://schemas.microsoft.com/office/powerpoint/2010/main" val="2301825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AA4079-8E2E-BBA7-7A87-3609E777B87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8BF2ACC-D0CF-1F1D-5CF1-F2A960E4F7C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97A298-6163-0F2A-950E-8F9B06D8415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EE10220-0F05-516B-45A2-A6E331E4D4D3}"/>
              </a:ext>
            </a:extLst>
          </p:cNvPr>
          <p:cNvSpPr>
            <a:spLocks noGrp="1"/>
          </p:cNvSpPr>
          <p:nvPr>
            <p:ph type="sldNum" sz="quarter" idx="5"/>
          </p:nvPr>
        </p:nvSpPr>
        <p:spPr/>
        <p:txBody>
          <a:bodyPr/>
          <a:lstStyle/>
          <a:p>
            <a:fld id="{973ABA49-EF90-452F-9FDC-BB73E07BD941}" type="slidenum">
              <a:rPr lang="zh-CN" altLang="en-US" smtClean="0"/>
              <a:t>8</a:t>
            </a:fld>
            <a:endParaRPr lang="zh-CN" altLang="en-US" dirty="0"/>
          </a:p>
        </p:txBody>
      </p:sp>
    </p:spTree>
    <p:extLst>
      <p:ext uri="{BB962C8B-B14F-4D97-AF65-F5344CB8AC3E}">
        <p14:creationId xmlns:p14="http://schemas.microsoft.com/office/powerpoint/2010/main" val="11830591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8E6D4-8BA4-4A99-FE72-5BAFF581502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CC9807D-3F13-D27B-0C91-E67FB35B999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1802F66-A716-33A0-47A9-FA26732534AA}"/>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B4693CD-A192-101D-50F5-59A50E3891BC}"/>
              </a:ext>
            </a:extLst>
          </p:cNvPr>
          <p:cNvSpPr>
            <a:spLocks noGrp="1"/>
          </p:cNvSpPr>
          <p:nvPr>
            <p:ph type="sldNum" sz="quarter" idx="5"/>
          </p:nvPr>
        </p:nvSpPr>
        <p:spPr/>
        <p:txBody>
          <a:bodyPr/>
          <a:lstStyle/>
          <a:p>
            <a:fld id="{973ABA49-EF90-452F-9FDC-BB73E07BD941}" type="slidenum">
              <a:rPr lang="zh-CN" altLang="en-US" smtClean="0"/>
              <a:t>9</a:t>
            </a:fld>
            <a:endParaRPr lang="zh-CN" altLang="en-US" dirty="0"/>
          </a:p>
        </p:txBody>
      </p:sp>
    </p:spTree>
    <p:extLst>
      <p:ext uri="{BB962C8B-B14F-4D97-AF65-F5344CB8AC3E}">
        <p14:creationId xmlns:p14="http://schemas.microsoft.com/office/powerpoint/2010/main" val="107786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73ABA49-EF90-452F-9FDC-BB73E07BD941}" type="slidenum">
              <a:rPr lang="zh-CN" altLang="en-US" smtClean="0"/>
              <a:t>10</a:t>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F019EE0-B0C0-4441-A8D5-F3D06A58D4F5}" type="datetimeFigureOut">
              <a:rPr lang="zh-CN" altLang="en-US" smtClean="0"/>
              <a:t>2024/12/30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434D1DF-18C4-45F6-B5B8-E4660F192E4E}" type="slidenum">
              <a:rPr lang="zh-CN" altLang="en-US" smtClean="0"/>
              <a:t>‹#›</a:t>
            </a:fld>
            <a:endParaRPr lang="zh-CN" altLang="en-US"/>
          </a:p>
        </p:txBody>
      </p:sp>
    </p:spTree>
  </p:cSld>
  <p:clrMapOvr>
    <a:masterClrMapping/>
  </p:clrMapOvr>
  <p:transition spd="slow" advClick="0" advTm="0">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019EE0-B0C0-4441-A8D5-F3D06A58D4F5}" type="datetimeFigureOut">
              <a:rPr lang="zh-CN" altLang="en-US" smtClean="0"/>
              <a:t>2024/12/30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34D1DF-18C4-45F6-B5B8-E4660F192E4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Click="0" advTm="0">
    <p:push/>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hyperlink" Target="http://111.170.11.164:10000/"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0.xml"/><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1.xml"/><Relationship Id="rId9" Type="http://schemas.openxmlformats.org/officeDocument/2006/relationships/hyperlink" Target="&#36719;&#24037;&#21407;&#22411;&#22270;/&#30331;&#24405;.html"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slideLayout" Target="../slideLayouts/slideLayout7.xml"/><Relationship Id="rId7" Type="http://schemas.openxmlformats.org/officeDocument/2006/relationships/image" Target="../media/image4.png"/><Relationship Id="rId12" Type="http://schemas.openxmlformats.org/officeDocument/2006/relationships/image" Target="../media/image22.png"/><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2.png"/><Relationship Id="rId11" Type="http://schemas.openxmlformats.org/officeDocument/2006/relationships/image" Target="../media/image21.png"/><Relationship Id="rId5" Type="http://schemas.openxmlformats.org/officeDocument/2006/relationships/image" Target="../media/image1.jpeg"/><Relationship Id="rId10" Type="http://schemas.openxmlformats.org/officeDocument/2006/relationships/image" Target="../media/image20.png"/><Relationship Id="rId4" Type="http://schemas.openxmlformats.org/officeDocument/2006/relationships/notesSlide" Target="../notesSlides/notesSlide12.xml"/><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image" Target="../media/image2.png"/><Relationship Id="rId11" Type="http://schemas.openxmlformats.org/officeDocument/2006/relationships/image" Target="../media/image27.png"/><Relationship Id="rId5" Type="http://schemas.openxmlformats.org/officeDocument/2006/relationships/image" Target="../media/image1.jpeg"/><Relationship Id="rId10" Type="http://schemas.openxmlformats.org/officeDocument/2006/relationships/image" Target="../media/image26.png"/><Relationship Id="rId4" Type="http://schemas.openxmlformats.org/officeDocument/2006/relationships/notesSlide" Target="../notesSlides/notesSlide13.xml"/><Relationship Id="rId9" Type="http://schemas.openxmlformats.org/officeDocument/2006/relationships/image" Target="../media/image25.png"/></Relationships>
</file>

<file path=ppt/slides/_rels/slide15.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7.xml"/><Relationship Id="rId7" Type="http://schemas.openxmlformats.org/officeDocument/2006/relationships/image" Target="../media/image1.jpeg"/><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2.png"/><Relationship Id="rId11" Type="http://schemas.openxmlformats.org/officeDocument/2006/relationships/image" Target="../media/image32.jpg"/><Relationship Id="rId5" Type="http://schemas.openxmlformats.org/officeDocument/2006/relationships/image" Target="../media/image1.jpeg"/><Relationship Id="rId10" Type="http://schemas.openxmlformats.org/officeDocument/2006/relationships/image" Target="../media/image31.jpg"/><Relationship Id="rId4" Type="http://schemas.openxmlformats.org/officeDocument/2006/relationships/notesSlide" Target="../notesSlides/notesSlide16.xml"/><Relationship Id="rId9" Type="http://schemas.openxmlformats.org/officeDocument/2006/relationships/image" Target="../media/image30.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ags" Target="../tags/tag38.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5.xml"/><Relationship Id="rId7" Type="http://schemas.openxmlformats.org/officeDocument/2006/relationships/image" Target="../media/image4.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1.jpeg"/><Relationship Id="rId5" Type="http://schemas.openxmlformats.org/officeDocument/2006/relationships/image" Target="../media/image5.jpe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3.xml"/><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7.xml"/><Relationship Id="rId7" Type="http://schemas.openxmlformats.org/officeDocument/2006/relationships/image" Target="../media/image1.jpeg"/><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7.xml"/><Relationship Id="rId7" Type="http://schemas.openxmlformats.org/officeDocument/2006/relationships/image" Target="../media/image4.png"/><Relationship Id="rId12" Type="http://schemas.openxmlformats.org/officeDocument/2006/relationships/image" Target="../media/image13.png"/><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2.png"/><Relationship Id="rId11" Type="http://schemas.openxmlformats.org/officeDocument/2006/relationships/image" Target="../media/image12.png"/><Relationship Id="rId5" Type="http://schemas.openxmlformats.org/officeDocument/2006/relationships/image" Target="../media/image1.jpeg"/><Relationship Id="rId10" Type="http://schemas.openxmlformats.org/officeDocument/2006/relationships/image" Target="../media/image11.png"/><Relationship Id="rId4" Type="http://schemas.openxmlformats.org/officeDocument/2006/relationships/notesSlide" Target="../notesSlides/notesSlide7.xml"/><Relationship Id="rId9" Type="http://schemas.openxmlformats.org/officeDocument/2006/relationships/image" Target="../media/image10.jpeg"/></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7.xml"/><Relationship Id="rId7" Type="http://schemas.openxmlformats.org/officeDocument/2006/relationships/image" Target="../media/image1.jpe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60000">
              <a:srgbClr val="AACBFF"/>
            </a:gs>
            <a:gs pos="60000">
              <a:srgbClr val="2A77EC"/>
            </a:gs>
          </a:gsLst>
          <a:lin ang="2700000" scaled="1"/>
          <a:tileRect/>
        </a:gradFill>
        <a:effectLst/>
      </p:bgPr>
    </p:bg>
    <p:spTree>
      <p:nvGrpSpPr>
        <p:cNvPr id="1" name=""/>
        <p:cNvGrpSpPr/>
        <p:nvPr/>
      </p:nvGrpSpPr>
      <p:grpSpPr>
        <a:xfrm>
          <a:off x="0" y="0"/>
          <a:ext cx="0" cy="0"/>
          <a:chOff x="0" y="0"/>
          <a:chExt cx="0" cy="0"/>
        </a:xfrm>
      </p:grpSpPr>
      <p:pic>
        <p:nvPicPr>
          <p:cNvPr id="5" name="图片 4" descr="D:\资料\！三大风景照（外宣）02\三峡大学秋景\秋景（谢丞）\IMG_5757.jpgIMG_5757"/>
          <p:cNvPicPr>
            <a:picLocks noChangeAspect="1"/>
          </p:cNvPicPr>
          <p:nvPr/>
        </p:nvPicPr>
        <p:blipFill>
          <a:blip r:embed="rId3"/>
          <a:srcRect t="17832"/>
          <a:stretch>
            <a:fillRect/>
          </a:stretch>
        </p:blipFill>
        <p:spPr>
          <a:xfrm>
            <a:off x="0" y="0"/>
            <a:ext cx="12192635" cy="6729730"/>
          </a:xfrm>
          <a:prstGeom prst="rect">
            <a:avLst/>
          </a:prstGeom>
        </p:spPr>
      </p:pic>
      <p:sp>
        <p:nvSpPr>
          <p:cNvPr id="4" name="矩形 3"/>
          <p:cNvSpPr/>
          <p:nvPr/>
        </p:nvSpPr>
        <p:spPr>
          <a:xfrm>
            <a:off x="0" y="0"/>
            <a:ext cx="12277725" cy="6858000"/>
          </a:xfrm>
          <a:prstGeom prst="rect">
            <a:avLst/>
          </a:prstGeom>
          <a:gradFill>
            <a:gsLst>
              <a:gs pos="59000">
                <a:schemeClr val="accent5">
                  <a:lumMod val="60000"/>
                  <a:lumOff val="40000"/>
                </a:schemeClr>
              </a:gs>
              <a:gs pos="0">
                <a:schemeClr val="accent1">
                  <a:lumMod val="5000"/>
                  <a:lumOff val="95000"/>
                  <a:alpha val="0"/>
                </a:schemeClr>
              </a:gs>
              <a:gs pos="100000">
                <a:schemeClr val="accent5">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图片包含 文本&#10;&#10;描述已自动生成">
            <a:extLst>
              <a:ext uri="{FF2B5EF4-FFF2-40B4-BE49-F238E27FC236}">
                <a16:creationId xmlns:a16="http://schemas.microsoft.com/office/drawing/2014/main" id="{4963FAC8-506E-77A3-94E5-6A63BB8224F3}"/>
              </a:ext>
            </a:extLst>
          </p:cNvPr>
          <p:cNvPicPr>
            <a:picLocks noChangeAspect="1"/>
          </p:cNvPicPr>
          <p:nvPr/>
        </p:nvPicPr>
        <p:blipFill rotWithShape="1">
          <a:blip r:embed="rId4">
            <a:extLst>
              <a:ext uri="{28A0092B-C50C-407E-A947-70E740481C1C}">
                <a14:useLocalDpi xmlns:a14="http://schemas.microsoft.com/office/drawing/2010/main" val="0"/>
              </a:ext>
            </a:extLst>
          </a:blip>
          <a:srcRect l="4472" t="17646" r="5187" b="18446"/>
          <a:stretch/>
        </p:blipFill>
        <p:spPr>
          <a:xfrm>
            <a:off x="0" y="0"/>
            <a:ext cx="2250614" cy="917107"/>
          </a:xfrm>
          <a:prstGeom prst="rect">
            <a:avLst/>
          </a:prstGeom>
        </p:spPr>
      </p:pic>
      <p:sp>
        <p:nvSpPr>
          <p:cNvPr id="107" name="矩形: 圆角 106"/>
          <p:cNvSpPr/>
          <p:nvPr/>
        </p:nvSpPr>
        <p:spPr>
          <a:xfrm>
            <a:off x="1112254" y="4600291"/>
            <a:ext cx="2513447" cy="609600"/>
          </a:xfrm>
          <a:prstGeom prst="roundRect">
            <a:avLst>
              <a:gd name="adj" fmla="val 0"/>
            </a:avLst>
          </a:prstGeom>
          <a:solidFill>
            <a:schemeClr val="accent5">
              <a:lumMod val="60000"/>
              <a:lumOff val="40000"/>
            </a:schemeClr>
          </a:solidFill>
          <a:ln>
            <a:noFill/>
          </a:ln>
          <a:effectLst>
            <a:outerShdw blurRad="177800" dist="101600" dir="5400000" algn="t" rotWithShape="0">
              <a:srgbClr val="243D69">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思源宋体 CN Heavy" panose="02010600030101010101" charset="-122"/>
                <a:ea typeface="思源宋体 CN Heavy" panose="02010600030101010101" charset="-122"/>
              </a:rPr>
              <a:t>第</a:t>
            </a:r>
            <a:r>
              <a:rPr lang="en-US" altLang="zh-CN" b="1" dirty="0">
                <a:solidFill>
                  <a:schemeClr val="bg1"/>
                </a:solidFill>
                <a:latin typeface="思源宋体 CN Heavy" panose="02010600030101010101" charset="-122"/>
                <a:ea typeface="思源宋体 CN Heavy" panose="02010600030101010101" charset="-122"/>
              </a:rPr>
              <a:t>3</a:t>
            </a:r>
            <a:r>
              <a:rPr lang="zh-CN" altLang="en-US" b="1">
                <a:solidFill>
                  <a:schemeClr val="bg1"/>
                </a:solidFill>
                <a:latin typeface="思源宋体 CN Heavy" panose="02010600030101010101" charset="-122"/>
                <a:ea typeface="思源宋体 CN Heavy" panose="02010600030101010101" charset="-122"/>
              </a:rPr>
              <a:t>组</a:t>
            </a:r>
            <a:r>
              <a:rPr lang="en-US" altLang="zh-CN" b="1" dirty="0">
                <a:solidFill>
                  <a:schemeClr val="bg1"/>
                </a:solidFill>
                <a:latin typeface="思源宋体 CN Heavy" panose="02010600030101010101" charset="-122"/>
                <a:ea typeface="思源宋体 CN Heavy" panose="02010600030101010101" charset="-122"/>
              </a:rPr>
              <a:t>·</a:t>
            </a:r>
            <a:r>
              <a:rPr lang="zh-CN" altLang="en-US" b="1" dirty="0">
                <a:solidFill>
                  <a:schemeClr val="bg1"/>
                </a:solidFill>
                <a:latin typeface="思源宋体 CN Heavy" panose="02010600030101010101" charset="-122"/>
                <a:ea typeface="思源宋体 CN Heavy" panose="02010600030101010101" charset="-122"/>
              </a:rPr>
              <a:t>智慧超市</a:t>
            </a:r>
            <a:endParaRPr lang="en-US" altLang="zh-CN" b="1" dirty="0">
              <a:solidFill>
                <a:schemeClr val="bg1"/>
              </a:solidFill>
              <a:latin typeface="思源宋体 CN Heavy" panose="02010600030101010101" charset="-122"/>
              <a:ea typeface="思源宋体 CN Heavy" panose="02010600030101010101" charset="-122"/>
            </a:endParaRPr>
          </a:p>
        </p:txBody>
      </p:sp>
      <p:sp>
        <p:nvSpPr>
          <p:cNvPr id="109" name="文本框 108"/>
          <p:cNvSpPr txBox="1"/>
          <p:nvPr/>
        </p:nvSpPr>
        <p:spPr>
          <a:xfrm>
            <a:off x="1112520" y="2601595"/>
            <a:ext cx="7453781" cy="1107996"/>
          </a:xfrm>
          <a:prstGeom prst="rect">
            <a:avLst/>
          </a:prstGeom>
          <a:noFill/>
        </p:spPr>
        <p:txBody>
          <a:bodyPr wrap="square" lIns="0" rtlCol="0">
            <a:spAutoFit/>
          </a:bodyPr>
          <a:lstStyle/>
          <a:p>
            <a:pPr marR="0" lvl="0" indent="0" fontAlgn="auto">
              <a:lnSpc>
                <a:spcPct val="100000"/>
              </a:lnSpc>
              <a:spcBef>
                <a:spcPts val="0"/>
              </a:spcBef>
              <a:spcAft>
                <a:spcPts val="0"/>
              </a:spcAft>
              <a:buClrTx/>
              <a:buSzTx/>
              <a:buFontTx/>
              <a:buNone/>
              <a:defRPr/>
            </a:pPr>
            <a:r>
              <a:rPr lang="zh-CN" altLang="en-US" sz="6600" b="1" dirty="0">
                <a:solidFill>
                  <a:schemeClr val="bg1"/>
                </a:solidFill>
                <a:latin typeface="MiSans Heavy" panose="00000A00000000000000" charset="-122"/>
                <a:ea typeface="MiSans Heavy" panose="00000A00000000000000" charset="-122"/>
                <a:cs typeface="MiSans Heavy" panose="00000A00000000000000" charset="-122"/>
              </a:rPr>
              <a:t>软工项目答辩</a:t>
            </a:r>
          </a:p>
        </p:txBody>
      </p:sp>
      <p:sp>
        <p:nvSpPr>
          <p:cNvPr id="55" name="文本框 54"/>
          <p:cNvSpPr txBox="1"/>
          <p:nvPr/>
        </p:nvSpPr>
        <p:spPr>
          <a:xfrm>
            <a:off x="1112520" y="3717290"/>
            <a:ext cx="4984115" cy="661720"/>
          </a:xfrm>
          <a:prstGeom prst="rect">
            <a:avLst/>
          </a:prstGeom>
          <a:noFill/>
        </p:spPr>
        <p:txBody>
          <a:bodyPr wrap="square" lIns="0" rtlCol="0">
            <a:spAutoFit/>
          </a:bodyPr>
          <a:lstStyle/>
          <a:p>
            <a:pPr marL="0" marR="0" lvl="0" indent="0" defTabSz="914400" rtl="0" eaLnBrk="1" fontAlgn="auto" latinLnBrk="0" hangingPunct="1">
              <a:lnSpc>
                <a:spcPct val="100000"/>
              </a:lnSpc>
              <a:spcBef>
                <a:spcPts val="0"/>
              </a:spcBef>
              <a:spcAft>
                <a:spcPts val="600"/>
              </a:spcAft>
              <a:buClrTx/>
              <a:buSzTx/>
              <a:buFontTx/>
              <a:buNone/>
              <a:defRPr/>
            </a:pPr>
            <a:r>
              <a:rPr lang="zh-CN" altLang="en-US" sz="1600" dirty="0">
                <a:solidFill>
                  <a:schemeClr val="accent5">
                    <a:lumMod val="75000"/>
                  </a:schemeClr>
                </a:solidFill>
                <a:latin typeface="思源黑体 CN" panose="020B0500000000000000" pitchFamily="34" charset="-122"/>
                <a:ea typeface="思源黑体 CN" panose="020B0500000000000000" pitchFamily="34" charset="-122"/>
              </a:rPr>
              <a:t>第</a:t>
            </a:r>
            <a:r>
              <a:rPr lang="en-US" altLang="zh-CN" sz="1600" dirty="0">
                <a:solidFill>
                  <a:schemeClr val="accent5">
                    <a:lumMod val="75000"/>
                  </a:schemeClr>
                </a:solidFill>
                <a:latin typeface="思源黑体 CN" panose="020B0500000000000000" pitchFamily="34" charset="-122"/>
                <a:ea typeface="思源黑体 CN" panose="020B0500000000000000" pitchFamily="34" charset="-122"/>
              </a:rPr>
              <a:t>3</a:t>
            </a:r>
            <a:r>
              <a:rPr lang="zh-CN" altLang="en-US" sz="1600" dirty="0">
                <a:solidFill>
                  <a:schemeClr val="accent5">
                    <a:lumMod val="75000"/>
                  </a:schemeClr>
                </a:solidFill>
                <a:latin typeface="思源黑体 CN" panose="020B0500000000000000" pitchFamily="34" charset="-122"/>
                <a:ea typeface="思源黑体 CN" panose="020B0500000000000000" pitchFamily="34" charset="-122"/>
              </a:rPr>
              <a:t>组 </a:t>
            </a:r>
            <a:r>
              <a:rPr lang="en-US" altLang="zh-CN" sz="1600" dirty="0">
                <a:solidFill>
                  <a:schemeClr val="accent5">
                    <a:lumMod val="75000"/>
                  </a:schemeClr>
                </a:solidFill>
                <a:latin typeface="思源黑体 CN" panose="020B0500000000000000" pitchFamily="34" charset="-122"/>
                <a:ea typeface="思源黑体 CN" panose="020B0500000000000000" pitchFamily="34" charset="-122"/>
              </a:rPr>
              <a:t>· </a:t>
            </a:r>
            <a:r>
              <a:rPr lang="zh-CN" altLang="en-US" sz="1600" dirty="0">
                <a:solidFill>
                  <a:schemeClr val="accent5">
                    <a:lumMod val="75000"/>
                  </a:schemeClr>
                </a:solidFill>
                <a:latin typeface="思源黑体 CN" panose="020B0500000000000000" pitchFamily="34" charset="-122"/>
                <a:ea typeface="思源黑体 CN" panose="020B0500000000000000" pitchFamily="34" charset="-122"/>
              </a:rPr>
              <a:t>小型超市管理系统</a:t>
            </a:r>
            <a:endParaRPr lang="en-US" altLang="zh-CN" sz="1600" dirty="0">
              <a:solidFill>
                <a:schemeClr val="accent5">
                  <a:lumMod val="75000"/>
                </a:schemeClr>
              </a:solidFill>
              <a:latin typeface="思源黑体 CN" panose="020B0500000000000000" pitchFamily="34" charset="-122"/>
              <a:ea typeface="思源黑体 CN" panose="020B0500000000000000" pitchFamily="34" charset="-122"/>
            </a:endParaRPr>
          </a:p>
          <a:p>
            <a:pPr marL="0" marR="0" lvl="0" indent="0" defTabSz="914400" rtl="0" eaLnBrk="1" fontAlgn="auto" latinLnBrk="0" hangingPunct="1">
              <a:lnSpc>
                <a:spcPct val="100000"/>
              </a:lnSpc>
              <a:spcBef>
                <a:spcPts val="0"/>
              </a:spcBef>
              <a:spcAft>
                <a:spcPts val="600"/>
              </a:spcAft>
              <a:buClrTx/>
              <a:buSzTx/>
              <a:buFontTx/>
              <a:buNone/>
              <a:defRPr/>
            </a:pPr>
            <a:r>
              <a:rPr lang="en-US" altLang="zh-CN" sz="1600" b="1" dirty="0">
                <a:solidFill>
                  <a:schemeClr val="accent5">
                    <a:lumMod val="75000"/>
                  </a:schemeClr>
                </a:solidFill>
                <a:latin typeface="思源黑体 CN" panose="020B0500000000000000" pitchFamily="34" charset="-122"/>
                <a:ea typeface="思源黑体 CN" panose="020B0500000000000000" pitchFamily="34" charset="-122"/>
                <a:sym typeface="+mn-ea"/>
              </a:rPr>
              <a:t>2024.12.30</a:t>
            </a:r>
            <a:endParaRPr lang="zh-CN" altLang="en-US" sz="1600" b="1" dirty="0">
              <a:solidFill>
                <a:schemeClr val="accent5">
                  <a:lumMod val="75000"/>
                </a:schemeClr>
              </a:solidFill>
              <a:latin typeface="思源黑体 CN" panose="020B0500000000000000" pitchFamily="34" charset="-122"/>
              <a:ea typeface="思源黑体 CN" panose="020B0500000000000000" pitchFamily="34" charset="-122"/>
              <a:sym typeface="+mn-ea"/>
            </a:endParaRPr>
          </a:p>
        </p:txBody>
      </p:sp>
      <p:grpSp>
        <p:nvGrpSpPr>
          <p:cNvPr id="64" name="组合 63"/>
          <p:cNvGrpSpPr/>
          <p:nvPr/>
        </p:nvGrpSpPr>
        <p:grpSpPr>
          <a:xfrm>
            <a:off x="1112254" y="1760772"/>
            <a:ext cx="5204570" cy="923330"/>
            <a:chOff x="1182678" y="1760772"/>
            <a:chExt cx="5204570" cy="923330"/>
          </a:xfrm>
        </p:grpSpPr>
        <p:sp>
          <p:nvSpPr>
            <p:cNvPr id="9" name="文本框 8"/>
            <p:cNvSpPr txBox="1"/>
            <p:nvPr/>
          </p:nvSpPr>
          <p:spPr>
            <a:xfrm>
              <a:off x="1182678" y="1760772"/>
              <a:ext cx="1885721" cy="92333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5400" dirty="0">
                  <a:solidFill>
                    <a:schemeClr val="bg1"/>
                  </a:solidFill>
                  <a:latin typeface="思源宋体 CN Heavy" panose="02020900000000000000" pitchFamily="18" charset="-122"/>
                  <a:ea typeface="思源宋体 CN Heavy" panose="02020900000000000000" pitchFamily="18" charset="-122"/>
                </a:rPr>
                <a:t>2024</a:t>
              </a:r>
              <a:endParaRPr kumimoji="0" lang="en-US" altLang="zh-CN" sz="5400" i="0" u="none" strike="noStrike" kern="120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endParaRPr>
            </a:p>
          </p:txBody>
        </p:sp>
        <p:sp>
          <p:nvSpPr>
            <p:cNvPr id="59" name="文本框 58"/>
            <p:cNvSpPr txBox="1"/>
            <p:nvPr/>
          </p:nvSpPr>
          <p:spPr>
            <a:xfrm>
              <a:off x="3218102" y="1977705"/>
              <a:ext cx="3169146" cy="523220"/>
            </a:xfrm>
            <a:prstGeom prst="rect">
              <a:avLst/>
            </a:prstGeom>
            <a:noFill/>
          </p:spPr>
          <p:txBody>
            <a:bodyPr wrap="square" lIns="0">
              <a:spAutoFit/>
            </a:bodyPr>
            <a:lstStyle/>
            <a:p>
              <a:pPr>
                <a:defRPr/>
              </a:pPr>
              <a:r>
                <a:rPr lang="en-US" altLang="zh-CN" sz="2800" dirty="0">
                  <a:solidFill>
                    <a:schemeClr val="bg1"/>
                  </a:solidFill>
                  <a:latin typeface="思源宋体 CN Heavy" panose="02020900000000000000" pitchFamily="18" charset="-122"/>
                  <a:ea typeface="思源宋体 CN Heavy" panose="02020900000000000000" pitchFamily="18" charset="-122"/>
                </a:rPr>
                <a:t>Mini-Market</a:t>
              </a:r>
            </a:p>
          </p:txBody>
        </p:sp>
        <p:cxnSp>
          <p:nvCxnSpPr>
            <p:cNvPr id="63" name="直接连接符 62"/>
            <p:cNvCxnSpPr/>
            <p:nvPr/>
          </p:nvCxnSpPr>
          <p:spPr>
            <a:xfrm>
              <a:off x="3048910" y="2036539"/>
              <a:ext cx="0" cy="371795"/>
            </a:xfrm>
            <a:prstGeom prst="line">
              <a:avLst/>
            </a:prstGeom>
            <a:ln>
              <a:solidFill>
                <a:srgbClr val="5188DE"/>
              </a:solidFill>
            </a:ln>
          </p:spPr>
          <p:style>
            <a:lnRef idx="1">
              <a:schemeClr val="accent1"/>
            </a:lnRef>
            <a:fillRef idx="0">
              <a:schemeClr val="accent1"/>
            </a:fillRef>
            <a:effectRef idx="0">
              <a:schemeClr val="accent1"/>
            </a:effectRef>
            <a:fontRef idx="minor">
              <a:schemeClr val="tx1"/>
            </a:fontRef>
          </p:style>
        </p:cxnSp>
      </p:grpSp>
      <p:pic>
        <p:nvPicPr>
          <p:cNvPr id="10" name="图片 9" descr="sd"/>
          <p:cNvPicPr>
            <a:picLocks noChangeAspect="1"/>
          </p:cNvPicPr>
          <p:nvPr>
            <p:custDataLst>
              <p:tags r:id="rId1"/>
            </p:custDataLst>
          </p:nvPr>
        </p:nvPicPr>
        <p:blipFill>
          <a:blip r:embed="rId5"/>
          <a:stretch>
            <a:fillRect/>
          </a:stretch>
        </p:blipFill>
        <p:spPr>
          <a:xfrm>
            <a:off x="9763760" y="0"/>
            <a:ext cx="2237740" cy="911860"/>
          </a:xfrm>
          <a:prstGeom prst="rect">
            <a:avLst/>
          </a:prstGeom>
        </p:spPr>
      </p:pic>
      <p:cxnSp>
        <p:nvCxnSpPr>
          <p:cNvPr id="2" name="直接连接符 1">
            <a:extLst>
              <a:ext uri="{FF2B5EF4-FFF2-40B4-BE49-F238E27FC236}">
                <a16:creationId xmlns:a16="http://schemas.microsoft.com/office/drawing/2014/main" id="{B6E7EC35-4EBA-6C21-8520-E2567226C085}"/>
              </a:ext>
            </a:extLst>
          </p:cNvPr>
          <p:cNvCxnSpPr/>
          <p:nvPr/>
        </p:nvCxnSpPr>
        <p:spPr>
          <a:xfrm>
            <a:off x="-85531" y="911654"/>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3" name="矩形: 圆角 2">
            <a:extLst>
              <a:ext uri="{FF2B5EF4-FFF2-40B4-BE49-F238E27FC236}">
                <a16:creationId xmlns:a16="http://schemas.microsoft.com/office/drawing/2014/main" id="{A2072E92-9C7E-29BD-828A-E413FB6AAD0F}"/>
              </a:ext>
            </a:extLst>
          </p:cNvPr>
          <p:cNvSpPr/>
          <p:nvPr/>
        </p:nvSpPr>
        <p:spPr>
          <a:xfrm>
            <a:off x="8137003" y="6182261"/>
            <a:ext cx="3743199" cy="407736"/>
          </a:xfrm>
          <a:prstGeom prst="roundRect">
            <a:avLst>
              <a:gd name="adj" fmla="val 0"/>
            </a:avLst>
          </a:prstGeom>
          <a:solidFill>
            <a:schemeClr val="accent5">
              <a:lumMod val="60000"/>
              <a:lumOff val="40000"/>
            </a:schemeClr>
          </a:solidFill>
          <a:ln>
            <a:noFill/>
          </a:ln>
          <a:effectLst>
            <a:outerShdw blurRad="177800" dist="101600" dir="5400000" algn="t" rotWithShape="0">
              <a:srgbClr val="243D69">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思源宋体 CN Heavy" panose="02010600030101010101" charset="-122"/>
                <a:ea typeface="思源宋体 CN Heavy" panose="02010600030101010101" charset="-122"/>
              </a:rPr>
              <a:t>项目网址：</a:t>
            </a:r>
            <a:r>
              <a:rPr lang="en-US" altLang="zh-CN" sz="1400" b="1" dirty="0">
                <a:solidFill>
                  <a:schemeClr val="bg1"/>
                </a:solidFill>
                <a:latin typeface="思源宋体 CN Heavy" panose="02010600030101010101" charset="-122"/>
                <a:ea typeface="思源宋体 CN Heavy" panose="02010600030101010101" charset="-122"/>
                <a:hlinkClick r:id="rId6"/>
              </a:rPr>
              <a:t>http://111.170.11.164:10000/</a:t>
            </a:r>
            <a:r>
              <a:rPr lang="en-US" altLang="zh-CN" sz="1400" b="1" dirty="0">
                <a:solidFill>
                  <a:schemeClr val="bg1"/>
                </a:solidFill>
                <a:latin typeface="思源宋体 CN Heavy" panose="02010600030101010101" charset="-122"/>
                <a:ea typeface="思源宋体 CN Heavy" panose="02010600030101010101" charset="-122"/>
              </a:rPr>
              <a:t>  </a:t>
            </a:r>
          </a:p>
        </p:txBody>
      </p:sp>
    </p:spTree>
  </p:cSld>
  <p:clrMapOvr>
    <a:masterClrMapping/>
  </p:clrMapOvr>
  <mc:AlternateContent xmlns:mc="http://schemas.openxmlformats.org/markup-compatibility/2006" xmlns:p14="http://schemas.microsoft.com/office/powerpoint/2010/main">
    <mc:Choice Requires="p14">
      <p:transition spd="slow" advClick="0" advTm="0">
        <p14:revea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500" fill="hold"/>
                                        <p:tgtEl>
                                          <p:spTgt spid="64"/>
                                        </p:tgtEl>
                                        <p:attrNameLst>
                                          <p:attrName>ppt_x</p:attrName>
                                        </p:attrNameLst>
                                      </p:cBhvr>
                                      <p:tavLst>
                                        <p:tav tm="0">
                                          <p:val>
                                            <p:strVal val="#ppt_x"/>
                                          </p:val>
                                        </p:tav>
                                        <p:tav tm="100000">
                                          <p:val>
                                            <p:strVal val="#ppt_x"/>
                                          </p:val>
                                        </p:tav>
                                      </p:tavLst>
                                    </p:anim>
                                    <p:anim calcmode="lin" valueType="num">
                                      <p:cBhvr additive="base">
                                        <p:cTn id="8" dur="500" fill="hold"/>
                                        <p:tgtEl>
                                          <p:spTgt spid="64"/>
                                        </p:tgtEl>
                                        <p:attrNameLst>
                                          <p:attrName>ppt_y</p:attrName>
                                        </p:attrNameLst>
                                      </p:cBhvr>
                                      <p:tavLst>
                                        <p:tav tm="0">
                                          <p:val>
                                            <p:strVal val="0-#ppt_h/2"/>
                                          </p:val>
                                        </p:tav>
                                        <p:tav tm="100000">
                                          <p:val>
                                            <p:strVal val="#ppt_y"/>
                                          </p:val>
                                        </p:tav>
                                      </p:tavLst>
                                    </p:anim>
                                  </p:childTnLst>
                                </p:cTn>
                              </p:par>
                              <p:par>
                                <p:cTn id="9" presetID="14" presetClass="entr" presetSubtype="10" fill="hold" grpId="0" nodeType="withEffect">
                                  <p:stCondLst>
                                    <p:cond delay="0"/>
                                  </p:stCondLst>
                                  <p:childTnLst>
                                    <p:set>
                                      <p:cBhvr>
                                        <p:cTn id="10" dur="1" fill="hold">
                                          <p:stCondLst>
                                            <p:cond delay="0"/>
                                          </p:stCondLst>
                                        </p:cTn>
                                        <p:tgtEl>
                                          <p:spTgt spid="109"/>
                                        </p:tgtEl>
                                        <p:attrNameLst>
                                          <p:attrName>style.visibility</p:attrName>
                                        </p:attrNameLst>
                                      </p:cBhvr>
                                      <p:to>
                                        <p:strVal val="visible"/>
                                      </p:to>
                                    </p:set>
                                    <p:animEffect transition="in" filter="randombar(horizontal)">
                                      <p:cBhvr>
                                        <p:cTn id="11" dur="500"/>
                                        <p:tgtEl>
                                          <p:spTgt spid="109"/>
                                        </p:tgtEl>
                                      </p:cBhvr>
                                    </p:animEffect>
                                  </p:childTnLst>
                                </p:cTn>
                              </p:par>
                            </p:childTnLst>
                          </p:cTn>
                        </p:par>
                        <p:par>
                          <p:cTn id="12" fill="hold">
                            <p:stCondLst>
                              <p:cond delay="500"/>
                            </p:stCondLst>
                            <p:childTnLst>
                              <p:par>
                                <p:cTn id="13" presetID="14" presetClass="entr" presetSubtype="10" fill="hold" grpId="0" nodeType="afterEffect">
                                  <p:stCondLst>
                                    <p:cond delay="0"/>
                                  </p:stCondLst>
                                  <p:childTnLst>
                                    <p:set>
                                      <p:cBhvr>
                                        <p:cTn id="14" dur="1" fill="hold">
                                          <p:stCondLst>
                                            <p:cond delay="0"/>
                                          </p:stCondLst>
                                        </p:cTn>
                                        <p:tgtEl>
                                          <p:spTgt spid="55"/>
                                        </p:tgtEl>
                                        <p:attrNameLst>
                                          <p:attrName>style.visibility</p:attrName>
                                        </p:attrNameLst>
                                      </p:cBhvr>
                                      <p:to>
                                        <p:strVal val="visible"/>
                                      </p:to>
                                    </p:set>
                                    <p:animEffect transition="in" filter="randombar(horizontal)">
                                      <p:cBhvr>
                                        <p:cTn id="15" dur="500"/>
                                        <p:tgtEl>
                                          <p:spTgt spid="55"/>
                                        </p:tgtEl>
                                      </p:cBhvr>
                                    </p:animEffect>
                                  </p:childTnLst>
                                </p:cTn>
                              </p:par>
                            </p:childTnLst>
                          </p:cTn>
                        </p:par>
                        <p:par>
                          <p:cTn id="16" fill="hold">
                            <p:stCondLst>
                              <p:cond delay="1000"/>
                            </p:stCondLst>
                            <p:childTnLst>
                              <p:par>
                                <p:cTn id="17" presetID="16" presetClass="entr" presetSubtype="37" fill="hold" grpId="0" nodeType="afterEffect">
                                  <p:stCondLst>
                                    <p:cond delay="0"/>
                                  </p:stCondLst>
                                  <p:childTnLst>
                                    <p:set>
                                      <p:cBhvr>
                                        <p:cTn id="18" dur="1" fill="hold">
                                          <p:stCondLst>
                                            <p:cond delay="0"/>
                                          </p:stCondLst>
                                        </p:cTn>
                                        <p:tgtEl>
                                          <p:spTgt spid="107"/>
                                        </p:tgtEl>
                                        <p:attrNameLst>
                                          <p:attrName>style.visibility</p:attrName>
                                        </p:attrNameLst>
                                      </p:cBhvr>
                                      <p:to>
                                        <p:strVal val="visible"/>
                                      </p:to>
                                    </p:set>
                                    <p:animEffect transition="in" filter="barn(outVertical)">
                                      <p:cBhvr>
                                        <p:cTn id="19" dur="500"/>
                                        <p:tgtEl>
                                          <p:spTgt spid="107"/>
                                        </p:tgtEl>
                                      </p:cBhvr>
                                    </p:animEffect>
                                  </p:childTnLst>
                                </p:cTn>
                              </p:par>
                            </p:childTnLst>
                          </p:cTn>
                        </p:par>
                        <p:par>
                          <p:cTn id="20" fill="hold">
                            <p:stCondLst>
                              <p:cond delay="1500"/>
                            </p:stCondLst>
                            <p:childTnLst>
                              <p:par>
                                <p:cTn id="21" presetID="16" presetClass="entr" presetSubtype="37"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barn(outVertical)">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bldLvl="0" animBg="1"/>
      <p:bldP spid="109" grpId="0"/>
      <p:bldP spid="55" grpId="0"/>
      <p:bldP spid="3"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descr="D:\资料\！三大风景照（外宣）02\三峡大学秋景\秋景（谢丞）\IMG_5757.jpgIMG_5757"/>
          <p:cNvPicPr>
            <a:picLocks noChangeAspect="1"/>
          </p:cNvPicPr>
          <p:nvPr>
            <p:custDataLst>
              <p:tags r:id="rId1"/>
            </p:custDataLst>
          </p:nvPr>
        </p:nvPicPr>
        <p:blipFill>
          <a:blip r:embed="rId5">
            <a:alphaModFix amt="16000"/>
          </a:blip>
          <a:srcRect t="17832"/>
          <a:stretch>
            <a:fillRect/>
          </a:stretch>
        </p:blipFill>
        <p:spPr>
          <a:xfrm>
            <a:off x="0" y="-635"/>
            <a:ext cx="12192635" cy="6858635"/>
          </a:xfrm>
          <a:prstGeom prst="rect">
            <a:avLst/>
          </a:prstGeom>
        </p:spPr>
      </p:pic>
      <p:pic>
        <p:nvPicPr>
          <p:cNvPr id="3" name="图片 2" descr="图片包含 文本&#10;&#10;描述已自动生成">
            <a:extLst>
              <a:ext uri="{FF2B5EF4-FFF2-40B4-BE49-F238E27FC236}">
                <a16:creationId xmlns:a16="http://schemas.microsoft.com/office/drawing/2014/main" id="{572BFA6A-F24E-765C-CC65-026C6E8CD843}"/>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pic>
        <p:nvPicPr>
          <p:cNvPr id="2" name="图片 1" descr="金"/>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35" name="直接连接符 34">
            <a:extLst>
              <a:ext uri="{FF2B5EF4-FFF2-40B4-BE49-F238E27FC236}">
                <a16:creationId xmlns:a16="http://schemas.microsoft.com/office/drawing/2014/main" id="{2C9D53D2-B934-013F-07F3-62DB8263BF04}"/>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pic>
        <p:nvPicPr>
          <p:cNvPr id="11" name="图片 10">
            <a:extLst>
              <a:ext uri="{FF2B5EF4-FFF2-40B4-BE49-F238E27FC236}">
                <a16:creationId xmlns:a16="http://schemas.microsoft.com/office/drawing/2014/main" id="{D11BAD74-3209-AF66-5D8C-3136C45AA175}"/>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p:blipFill>
        <p:spPr>
          <a:xfrm>
            <a:off x="3267643" y="986670"/>
            <a:ext cx="5656712" cy="5646898"/>
          </a:xfrm>
          <a:prstGeom prst="rect">
            <a:avLst/>
          </a:prstGeom>
          <a:effectLst>
            <a:outerShdw blurRad="254000" algn="ctr" rotWithShape="0">
              <a:prstClr val="black">
                <a:alpha val="40000"/>
              </a:prstClr>
            </a:outerShdw>
          </a:effectLst>
        </p:spPr>
      </p:pic>
      <p:sp>
        <p:nvSpPr>
          <p:cNvPr id="4" name="箭头: V 形 3">
            <a:extLst>
              <a:ext uri="{FF2B5EF4-FFF2-40B4-BE49-F238E27FC236}">
                <a16:creationId xmlns:a16="http://schemas.microsoft.com/office/drawing/2014/main" id="{92D813F9-4B18-006A-0BFC-5882BDF28E88}"/>
              </a:ext>
            </a:extLst>
          </p:cNvPr>
          <p:cNvSpPr/>
          <p:nvPr/>
        </p:nvSpPr>
        <p:spPr>
          <a:xfrm>
            <a:off x="2291245" y="16663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5" name="箭头: V 形 4">
            <a:extLst>
              <a:ext uri="{FF2B5EF4-FFF2-40B4-BE49-F238E27FC236}">
                <a16:creationId xmlns:a16="http://schemas.microsoft.com/office/drawing/2014/main" id="{C6F85706-8A2C-8DA6-F3DF-6A83A0A436CC}"/>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6" name="箭头: V 形 5">
            <a:extLst>
              <a:ext uri="{FF2B5EF4-FFF2-40B4-BE49-F238E27FC236}">
                <a16:creationId xmlns:a16="http://schemas.microsoft.com/office/drawing/2014/main" id="{FFBB5F3B-69EF-850D-F8A2-093187EBD7C5}"/>
              </a:ext>
            </a:extLst>
          </p:cNvPr>
          <p:cNvSpPr/>
          <p:nvPr/>
        </p:nvSpPr>
        <p:spPr>
          <a:xfrm>
            <a:off x="5047753" y="171556"/>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7" name="箭头: V 形 6">
            <a:extLst>
              <a:ext uri="{FF2B5EF4-FFF2-40B4-BE49-F238E27FC236}">
                <a16:creationId xmlns:a16="http://schemas.microsoft.com/office/drawing/2014/main" id="{BB1F6078-811B-FF88-4AC5-284C16452287}"/>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8" name="矩形: 圆角 7">
            <a:extLst>
              <a:ext uri="{FF2B5EF4-FFF2-40B4-BE49-F238E27FC236}">
                <a16:creationId xmlns:a16="http://schemas.microsoft.com/office/drawing/2014/main" id="{B10CBDA5-8472-7F33-8D23-837A83E6DDB6}"/>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系统设计</a:t>
            </a:r>
          </a:p>
        </p:txBody>
      </p:sp>
    </p:spTree>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E3D58F-237C-5E11-A8DD-A810CC509CAD}"/>
            </a:ext>
          </a:extLst>
        </p:cNvPr>
        <p:cNvGrpSpPr/>
        <p:nvPr/>
      </p:nvGrpSpPr>
      <p:grpSpPr>
        <a:xfrm>
          <a:off x="0" y="0"/>
          <a:ext cx="0" cy="0"/>
          <a:chOff x="0" y="0"/>
          <a:chExt cx="0" cy="0"/>
        </a:xfrm>
      </p:grpSpPr>
      <p:pic>
        <p:nvPicPr>
          <p:cNvPr id="9" name="图片 8" descr="D:\资料\！三大风景照（外宣）02\三峡大学秋景\秋景（谢丞）\IMG_5757.jpgIMG_5757">
            <a:extLst>
              <a:ext uri="{FF2B5EF4-FFF2-40B4-BE49-F238E27FC236}">
                <a16:creationId xmlns:a16="http://schemas.microsoft.com/office/drawing/2014/main" id="{BF495291-7A0D-B96A-3108-75EEB73FD717}"/>
              </a:ext>
            </a:extLst>
          </p:cNvPr>
          <p:cNvPicPr>
            <a:picLocks noChangeAspect="1"/>
          </p:cNvPicPr>
          <p:nvPr>
            <p:custDataLst>
              <p:tags r:id="rId1"/>
            </p:custDataLst>
          </p:nvPr>
        </p:nvPicPr>
        <p:blipFill>
          <a:blip r:embed="rId5">
            <a:alphaModFix amt="16000"/>
          </a:blip>
          <a:srcRect t="17832"/>
          <a:stretch>
            <a:fillRect/>
          </a:stretch>
        </p:blipFill>
        <p:spPr>
          <a:xfrm>
            <a:off x="0" y="3810"/>
            <a:ext cx="12192635" cy="6858635"/>
          </a:xfrm>
          <a:prstGeom prst="rect">
            <a:avLst/>
          </a:prstGeom>
        </p:spPr>
      </p:pic>
      <p:pic>
        <p:nvPicPr>
          <p:cNvPr id="2" name="图片 1" descr="图片包含 文本&#10;&#10;描述已自动生成">
            <a:extLst>
              <a:ext uri="{FF2B5EF4-FFF2-40B4-BE49-F238E27FC236}">
                <a16:creationId xmlns:a16="http://schemas.microsoft.com/office/drawing/2014/main" id="{F876BA6A-085E-F9E5-4978-A0407B9524D4}"/>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pic>
        <p:nvPicPr>
          <p:cNvPr id="3" name="图片 2" descr="金">
            <a:extLst>
              <a:ext uri="{FF2B5EF4-FFF2-40B4-BE49-F238E27FC236}">
                <a16:creationId xmlns:a16="http://schemas.microsoft.com/office/drawing/2014/main" id="{F1585585-129A-957D-B871-DFB6D6BEF51E}"/>
              </a:ext>
            </a:extLst>
          </p:cNvPr>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8" name="直接连接符 7">
            <a:extLst>
              <a:ext uri="{FF2B5EF4-FFF2-40B4-BE49-F238E27FC236}">
                <a16:creationId xmlns:a16="http://schemas.microsoft.com/office/drawing/2014/main" id="{D50180C2-469B-FF33-3EEC-3859A0AD489A}"/>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pic>
        <p:nvPicPr>
          <p:cNvPr id="11" name="图片 10" descr="图示&#10;&#10;描述已自动生成">
            <a:extLst>
              <a:ext uri="{FF2B5EF4-FFF2-40B4-BE49-F238E27FC236}">
                <a16:creationId xmlns:a16="http://schemas.microsoft.com/office/drawing/2014/main" id="{BA33B74D-1B9D-7CC6-8384-EDAE257C9720}"/>
              </a:ext>
            </a:extLst>
          </p:cNvPr>
          <p:cNvPicPr>
            <a:picLocks noChangeAspect="1"/>
          </p:cNvPicPr>
          <p:nvPr/>
        </p:nvPicPr>
        <p:blipFill rotWithShape="1">
          <a:blip r:embed="rId8">
            <a:extLst>
              <a:ext uri="{28A0092B-C50C-407E-A947-70E740481C1C}">
                <a14:useLocalDpi xmlns:a14="http://schemas.microsoft.com/office/drawing/2010/main" val="0"/>
              </a:ext>
            </a:extLst>
          </a:blip>
          <a:srcRect l="1149" t="10551" r="1834" b="3460"/>
          <a:stretch/>
        </p:blipFill>
        <p:spPr>
          <a:xfrm>
            <a:off x="345339" y="1241949"/>
            <a:ext cx="11501320" cy="4919988"/>
          </a:xfrm>
          <a:prstGeom prst="rect">
            <a:avLst/>
          </a:prstGeom>
          <a:effectLst>
            <a:outerShdw blurRad="254000" algn="ctr" rotWithShape="0">
              <a:prstClr val="black">
                <a:alpha val="40000"/>
              </a:prstClr>
            </a:outerShdw>
          </a:effectLst>
        </p:spPr>
      </p:pic>
      <p:pic>
        <p:nvPicPr>
          <p:cNvPr id="4" name="图片 3" descr="图示&#10;&#10;描述已自动生成">
            <a:extLst>
              <a:ext uri="{FF2B5EF4-FFF2-40B4-BE49-F238E27FC236}">
                <a16:creationId xmlns:a16="http://schemas.microsoft.com/office/drawing/2014/main" id="{AB1DBE44-E15B-83CD-8503-3A1F0D8C48A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94734" y="986670"/>
            <a:ext cx="6602530" cy="5636462"/>
          </a:xfrm>
          <a:prstGeom prst="rect">
            <a:avLst/>
          </a:prstGeom>
          <a:effectLst>
            <a:outerShdw blurRad="254000" algn="ctr" rotWithShape="0">
              <a:prstClr val="black">
                <a:alpha val="40000"/>
              </a:prstClr>
            </a:outerShdw>
          </a:effectLst>
        </p:spPr>
      </p:pic>
      <p:sp>
        <p:nvSpPr>
          <p:cNvPr id="14" name="箭头: V 形 13">
            <a:extLst>
              <a:ext uri="{FF2B5EF4-FFF2-40B4-BE49-F238E27FC236}">
                <a16:creationId xmlns:a16="http://schemas.microsoft.com/office/drawing/2014/main" id="{495FD363-5A6C-DB94-1945-156244EC7D6E}"/>
              </a:ext>
            </a:extLst>
          </p:cNvPr>
          <p:cNvSpPr/>
          <p:nvPr/>
        </p:nvSpPr>
        <p:spPr>
          <a:xfrm>
            <a:off x="2291245" y="16663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15" name="箭头: V 形 14">
            <a:extLst>
              <a:ext uri="{FF2B5EF4-FFF2-40B4-BE49-F238E27FC236}">
                <a16:creationId xmlns:a16="http://schemas.microsoft.com/office/drawing/2014/main" id="{E17C739B-E04B-E243-2CD5-69150DEC450B}"/>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16" name="箭头: V 形 15">
            <a:extLst>
              <a:ext uri="{FF2B5EF4-FFF2-40B4-BE49-F238E27FC236}">
                <a16:creationId xmlns:a16="http://schemas.microsoft.com/office/drawing/2014/main" id="{777343ED-6EB6-9CF6-89CC-DB6D776D305A}"/>
              </a:ext>
            </a:extLst>
          </p:cNvPr>
          <p:cNvSpPr/>
          <p:nvPr/>
        </p:nvSpPr>
        <p:spPr>
          <a:xfrm>
            <a:off x="5047753" y="171556"/>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17" name="箭头: V 形 16">
            <a:extLst>
              <a:ext uri="{FF2B5EF4-FFF2-40B4-BE49-F238E27FC236}">
                <a16:creationId xmlns:a16="http://schemas.microsoft.com/office/drawing/2014/main" id="{74F048AC-6F10-B7AB-284A-F7DB0DD6A00B}"/>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18" name="矩形: 圆角 17">
            <a:extLst>
              <a:ext uri="{FF2B5EF4-FFF2-40B4-BE49-F238E27FC236}">
                <a16:creationId xmlns:a16="http://schemas.microsoft.com/office/drawing/2014/main" id="{AE3C0100-DC0A-F31B-2F00-B6EF7F1ABD9D}"/>
              </a:ext>
            </a:extLst>
          </p:cNvPr>
          <p:cNvSpPr/>
          <p:nvPr/>
        </p:nvSpPr>
        <p:spPr>
          <a:xfrm>
            <a:off x="7958629" y="204619"/>
            <a:ext cx="2115841"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功能模块</a:t>
            </a:r>
            <a:r>
              <a:rPr lang="en-US" altLang="zh-CN" b="1" dirty="0">
                <a:solidFill>
                  <a:schemeClr val="tx1"/>
                </a:solidFill>
                <a:latin typeface="思源宋体 CN Heavy" panose="02010600030101010101" charset="-122"/>
                <a:ea typeface="思源宋体 CN Heavy" panose="02010600030101010101" charset="-122"/>
              </a:rPr>
              <a:t>&amp;</a:t>
            </a:r>
            <a:r>
              <a:rPr lang="zh-CN" altLang="en-US" b="1" dirty="0">
                <a:solidFill>
                  <a:schemeClr val="tx1"/>
                </a:solidFill>
                <a:latin typeface="思源宋体 CN Heavy" panose="02010600030101010101" charset="-122"/>
                <a:ea typeface="思源宋体 CN Heavy" panose="02010600030101010101" charset="-122"/>
              </a:rPr>
              <a:t>用例图</a:t>
            </a:r>
          </a:p>
        </p:txBody>
      </p:sp>
    </p:spTree>
    <p:extLst>
      <p:ext uri="{BB962C8B-B14F-4D97-AF65-F5344CB8AC3E}">
        <p14:creationId xmlns:p14="http://schemas.microsoft.com/office/powerpoint/2010/main" val="3976311110"/>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C9C297-60A5-9CD0-AE97-A4873B4FB54C}"/>
            </a:ext>
          </a:extLst>
        </p:cNvPr>
        <p:cNvGrpSpPr/>
        <p:nvPr/>
      </p:nvGrpSpPr>
      <p:grpSpPr>
        <a:xfrm>
          <a:off x="0" y="0"/>
          <a:ext cx="0" cy="0"/>
          <a:chOff x="0" y="0"/>
          <a:chExt cx="0" cy="0"/>
        </a:xfrm>
      </p:grpSpPr>
      <p:pic>
        <p:nvPicPr>
          <p:cNvPr id="9" name="图片 8" descr="D:\资料\！三大风景照（外宣）02\三峡大学秋景\秋景（谢丞）\IMG_5757.jpgIMG_5757">
            <a:extLst>
              <a:ext uri="{FF2B5EF4-FFF2-40B4-BE49-F238E27FC236}">
                <a16:creationId xmlns:a16="http://schemas.microsoft.com/office/drawing/2014/main" id="{68812F54-A8F8-C05B-27F6-5876C4D3AA32}"/>
              </a:ext>
            </a:extLst>
          </p:cNvPr>
          <p:cNvPicPr>
            <a:picLocks noChangeAspect="1"/>
          </p:cNvPicPr>
          <p:nvPr>
            <p:custDataLst>
              <p:tags r:id="rId1"/>
            </p:custDataLst>
          </p:nvPr>
        </p:nvPicPr>
        <p:blipFill>
          <a:blip r:embed="rId5">
            <a:alphaModFix amt="16000"/>
          </a:blip>
          <a:srcRect t="17832"/>
          <a:stretch>
            <a:fillRect/>
          </a:stretch>
        </p:blipFill>
        <p:spPr>
          <a:xfrm>
            <a:off x="0" y="3810"/>
            <a:ext cx="12192635" cy="6858635"/>
          </a:xfrm>
          <a:prstGeom prst="rect">
            <a:avLst/>
          </a:prstGeom>
        </p:spPr>
      </p:pic>
      <p:pic>
        <p:nvPicPr>
          <p:cNvPr id="2" name="图片 1" descr="图片包含 文本&#10;&#10;描述已自动生成">
            <a:extLst>
              <a:ext uri="{FF2B5EF4-FFF2-40B4-BE49-F238E27FC236}">
                <a16:creationId xmlns:a16="http://schemas.microsoft.com/office/drawing/2014/main" id="{FE5F1297-88B7-3AE7-EC28-54B3376D3851}"/>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pic>
        <p:nvPicPr>
          <p:cNvPr id="3" name="图片 2" descr="金">
            <a:extLst>
              <a:ext uri="{FF2B5EF4-FFF2-40B4-BE49-F238E27FC236}">
                <a16:creationId xmlns:a16="http://schemas.microsoft.com/office/drawing/2014/main" id="{70CF8F0D-AC9E-17C9-4E7D-78AA5DD14445}"/>
              </a:ext>
            </a:extLst>
          </p:cNvPr>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8" name="直接连接符 7">
            <a:extLst>
              <a:ext uri="{FF2B5EF4-FFF2-40B4-BE49-F238E27FC236}">
                <a16:creationId xmlns:a16="http://schemas.microsoft.com/office/drawing/2014/main" id="{EDE3BC2A-8118-5600-06D0-CFDC286D7BA8}"/>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pic>
        <p:nvPicPr>
          <p:cNvPr id="11" name="图片 10">
            <a:extLst>
              <a:ext uri="{FF2B5EF4-FFF2-40B4-BE49-F238E27FC236}">
                <a16:creationId xmlns:a16="http://schemas.microsoft.com/office/drawing/2014/main" id="{34A0173C-AFB8-33ED-75A5-EA20AA6B9E92}"/>
              </a:ext>
            </a:extLst>
          </p:cNvPr>
          <p:cNvPicPr>
            <a:picLocks noChangeAspect="1"/>
          </p:cNvPicPr>
          <p:nvPr/>
        </p:nvPicPr>
        <p:blipFill>
          <a:blip r:embed="rId8"/>
          <a:stretch>
            <a:fillRect/>
          </a:stretch>
        </p:blipFill>
        <p:spPr>
          <a:xfrm>
            <a:off x="1020146" y="1001078"/>
            <a:ext cx="10151705" cy="5393093"/>
          </a:xfrm>
          <a:prstGeom prst="rect">
            <a:avLst/>
          </a:prstGeom>
          <a:effectLst>
            <a:outerShdw blurRad="254000" algn="ctr" rotWithShape="0">
              <a:prstClr val="black">
                <a:alpha val="40000"/>
              </a:prstClr>
            </a:outerShdw>
          </a:effectLst>
        </p:spPr>
      </p:pic>
      <p:sp>
        <p:nvSpPr>
          <p:cNvPr id="4" name="矩形: 圆角 3">
            <a:extLst>
              <a:ext uri="{FF2B5EF4-FFF2-40B4-BE49-F238E27FC236}">
                <a16:creationId xmlns:a16="http://schemas.microsoft.com/office/drawing/2014/main" id="{4EC33B3F-8FFB-7E5D-865A-5CA4E43792B7}"/>
              </a:ext>
            </a:extLst>
          </p:cNvPr>
          <p:cNvSpPr/>
          <p:nvPr/>
        </p:nvSpPr>
        <p:spPr>
          <a:xfrm>
            <a:off x="8900622" y="5653054"/>
            <a:ext cx="1934526" cy="407736"/>
          </a:xfrm>
          <a:prstGeom prst="roundRect">
            <a:avLst>
              <a:gd name="adj" fmla="val 0"/>
            </a:avLst>
          </a:prstGeom>
          <a:solidFill>
            <a:schemeClr val="accent6">
              <a:lumMod val="20000"/>
              <a:lumOff val="80000"/>
            </a:schemeClr>
          </a:solidFill>
          <a:ln>
            <a:noFill/>
          </a:ln>
          <a:effectLst>
            <a:outerShdw blurRad="177800" dist="101600" dir="5400000" algn="t" rotWithShape="0">
              <a:srgbClr val="243D69">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思源宋体 CN Heavy" panose="02010600030101010101" charset="-122"/>
                <a:ea typeface="思源宋体 CN Heavy" panose="02010600030101010101" charset="-122"/>
                <a:hlinkClick r:id="rId9" action="ppaction://hlinkfile"/>
              </a:rPr>
              <a:t>项目原型预览</a:t>
            </a:r>
            <a:endParaRPr lang="en-US" altLang="zh-CN" sz="1400" b="1" dirty="0">
              <a:solidFill>
                <a:schemeClr val="bg1"/>
              </a:solidFill>
              <a:latin typeface="思源宋体 CN Heavy" panose="02010600030101010101" charset="-122"/>
              <a:ea typeface="思源宋体 CN Heavy" panose="02010600030101010101" charset="-122"/>
            </a:endParaRPr>
          </a:p>
        </p:txBody>
      </p:sp>
      <p:sp>
        <p:nvSpPr>
          <p:cNvPr id="6" name="箭头: V 形 5">
            <a:extLst>
              <a:ext uri="{FF2B5EF4-FFF2-40B4-BE49-F238E27FC236}">
                <a16:creationId xmlns:a16="http://schemas.microsoft.com/office/drawing/2014/main" id="{3B824AAA-9CDE-98A0-0EFD-CAE3B931FB76}"/>
              </a:ext>
            </a:extLst>
          </p:cNvPr>
          <p:cNvSpPr/>
          <p:nvPr/>
        </p:nvSpPr>
        <p:spPr>
          <a:xfrm>
            <a:off x="2291245" y="16663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7" name="箭头: V 形 6">
            <a:extLst>
              <a:ext uri="{FF2B5EF4-FFF2-40B4-BE49-F238E27FC236}">
                <a16:creationId xmlns:a16="http://schemas.microsoft.com/office/drawing/2014/main" id="{15A25F87-ED10-1F94-B87F-05BA5FF026AA}"/>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10" name="箭头: V 形 9">
            <a:extLst>
              <a:ext uri="{FF2B5EF4-FFF2-40B4-BE49-F238E27FC236}">
                <a16:creationId xmlns:a16="http://schemas.microsoft.com/office/drawing/2014/main" id="{127A85C4-3B24-7698-2968-6FFCD4651706}"/>
              </a:ext>
            </a:extLst>
          </p:cNvPr>
          <p:cNvSpPr/>
          <p:nvPr/>
        </p:nvSpPr>
        <p:spPr>
          <a:xfrm>
            <a:off x="5047753" y="171556"/>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12" name="箭头: V 形 11">
            <a:extLst>
              <a:ext uri="{FF2B5EF4-FFF2-40B4-BE49-F238E27FC236}">
                <a16:creationId xmlns:a16="http://schemas.microsoft.com/office/drawing/2014/main" id="{97EC9036-07C7-4677-6C79-57CC33072579}"/>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13" name="矩形: 圆角 12">
            <a:extLst>
              <a:ext uri="{FF2B5EF4-FFF2-40B4-BE49-F238E27FC236}">
                <a16:creationId xmlns:a16="http://schemas.microsoft.com/office/drawing/2014/main" id="{E2A14DE7-39D8-2B6E-618A-BDF2C8ADBFCE}"/>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原型设计</a:t>
            </a:r>
          </a:p>
        </p:txBody>
      </p:sp>
    </p:spTree>
    <p:extLst>
      <p:ext uri="{BB962C8B-B14F-4D97-AF65-F5344CB8AC3E}">
        <p14:creationId xmlns:p14="http://schemas.microsoft.com/office/powerpoint/2010/main" val="331518285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C7343-DD56-A25E-A941-A1C4B7899BF8}"/>
            </a:ext>
          </a:extLst>
        </p:cNvPr>
        <p:cNvGrpSpPr/>
        <p:nvPr/>
      </p:nvGrpSpPr>
      <p:grpSpPr>
        <a:xfrm>
          <a:off x="0" y="0"/>
          <a:ext cx="0" cy="0"/>
          <a:chOff x="0" y="0"/>
          <a:chExt cx="0" cy="0"/>
        </a:xfrm>
      </p:grpSpPr>
      <p:pic>
        <p:nvPicPr>
          <p:cNvPr id="32" name="图片 31" descr="D:\资料\！三大风景照（外宣）02\三峡大学秋景\秋景（谢丞）\IMG_5757.jpgIMG_5757">
            <a:extLst>
              <a:ext uri="{FF2B5EF4-FFF2-40B4-BE49-F238E27FC236}">
                <a16:creationId xmlns:a16="http://schemas.microsoft.com/office/drawing/2014/main" id="{83584AD4-4F99-9660-E6C1-7B2E6ED347C3}"/>
              </a:ext>
            </a:extLst>
          </p:cNvPr>
          <p:cNvPicPr>
            <a:picLocks noChangeAspect="1"/>
          </p:cNvPicPr>
          <p:nvPr>
            <p:custDataLst>
              <p:tags r:id="rId1"/>
            </p:custDataLst>
          </p:nvPr>
        </p:nvPicPr>
        <p:blipFill>
          <a:blip r:embed="rId5">
            <a:alphaModFix amt="16000"/>
          </a:blip>
          <a:srcRect t="17832"/>
          <a:stretch>
            <a:fillRect/>
          </a:stretch>
        </p:blipFill>
        <p:spPr>
          <a:xfrm>
            <a:off x="0" y="-635"/>
            <a:ext cx="12192635" cy="6858635"/>
          </a:xfrm>
          <a:prstGeom prst="rect">
            <a:avLst/>
          </a:prstGeom>
        </p:spPr>
      </p:pic>
      <p:pic>
        <p:nvPicPr>
          <p:cNvPr id="3" name="图片 2" descr="图片包含 文本&#10;&#10;描述已自动生成">
            <a:extLst>
              <a:ext uri="{FF2B5EF4-FFF2-40B4-BE49-F238E27FC236}">
                <a16:creationId xmlns:a16="http://schemas.microsoft.com/office/drawing/2014/main" id="{AB5A66E5-C381-827E-C38E-98CA2BD71F8F}"/>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pic>
        <p:nvPicPr>
          <p:cNvPr id="2" name="图片 1" descr="金">
            <a:extLst>
              <a:ext uri="{FF2B5EF4-FFF2-40B4-BE49-F238E27FC236}">
                <a16:creationId xmlns:a16="http://schemas.microsoft.com/office/drawing/2014/main" id="{AC683129-681A-29EB-CAE1-6E4381E7736B}"/>
              </a:ext>
            </a:extLst>
          </p:cNvPr>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35" name="直接连接符 34">
            <a:extLst>
              <a:ext uri="{FF2B5EF4-FFF2-40B4-BE49-F238E27FC236}">
                <a16:creationId xmlns:a16="http://schemas.microsoft.com/office/drawing/2014/main" id="{D93FAA3F-589A-8882-0645-1848BAA8D52A}"/>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pic>
        <p:nvPicPr>
          <p:cNvPr id="5" name="图片 4">
            <a:extLst>
              <a:ext uri="{FF2B5EF4-FFF2-40B4-BE49-F238E27FC236}">
                <a16:creationId xmlns:a16="http://schemas.microsoft.com/office/drawing/2014/main" id="{290852D1-259D-F3E7-DEB5-BBF527E5D90D}"/>
              </a:ext>
            </a:extLst>
          </p:cNvPr>
          <p:cNvPicPr>
            <a:picLocks noChangeAspect="1"/>
          </p:cNvPicPr>
          <p:nvPr/>
        </p:nvPicPr>
        <p:blipFill>
          <a:blip r:embed="rId8"/>
          <a:stretch>
            <a:fillRect/>
          </a:stretch>
        </p:blipFill>
        <p:spPr>
          <a:xfrm>
            <a:off x="685717" y="1016157"/>
            <a:ext cx="10163478" cy="4472989"/>
          </a:xfrm>
          <a:prstGeom prst="rect">
            <a:avLst/>
          </a:prstGeom>
          <a:effectLst>
            <a:outerShdw blurRad="254000" algn="ctr" rotWithShape="0">
              <a:prstClr val="black">
                <a:alpha val="40000"/>
              </a:prstClr>
            </a:outerShdw>
          </a:effectLst>
        </p:spPr>
      </p:pic>
      <p:pic>
        <p:nvPicPr>
          <p:cNvPr id="9" name="图片 8">
            <a:extLst>
              <a:ext uri="{FF2B5EF4-FFF2-40B4-BE49-F238E27FC236}">
                <a16:creationId xmlns:a16="http://schemas.microsoft.com/office/drawing/2014/main" id="{2671ABE0-CFB5-E941-52E2-DA29B0986381}"/>
              </a:ext>
            </a:extLst>
          </p:cNvPr>
          <p:cNvPicPr>
            <a:picLocks noChangeAspect="1"/>
          </p:cNvPicPr>
          <p:nvPr/>
        </p:nvPicPr>
        <p:blipFill>
          <a:blip r:embed="rId9"/>
          <a:stretch>
            <a:fillRect/>
          </a:stretch>
        </p:blipFill>
        <p:spPr>
          <a:xfrm>
            <a:off x="843320" y="1171318"/>
            <a:ext cx="10163478" cy="4472989"/>
          </a:xfrm>
          <a:prstGeom prst="rect">
            <a:avLst/>
          </a:prstGeom>
          <a:effectLst>
            <a:outerShdw blurRad="254000" algn="ctr" rotWithShape="0">
              <a:prstClr val="black">
                <a:alpha val="40000"/>
              </a:prstClr>
            </a:outerShdw>
          </a:effectLst>
        </p:spPr>
      </p:pic>
      <p:pic>
        <p:nvPicPr>
          <p:cNvPr id="23" name="图片 22">
            <a:extLst>
              <a:ext uri="{FF2B5EF4-FFF2-40B4-BE49-F238E27FC236}">
                <a16:creationId xmlns:a16="http://schemas.microsoft.com/office/drawing/2014/main" id="{1CD94292-9BD6-9553-E84B-9B02E7334B84}"/>
              </a:ext>
            </a:extLst>
          </p:cNvPr>
          <p:cNvPicPr>
            <a:picLocks noChangeAspect="1"/>
          </p:cNvPicPr>
          <p:nvPr/>
        </p:nvPicPr>
        <p:blipFill>
          <a:blip r:embed="rId10"/>
          <a:stretch>
            <a:fillRect/>
          </a:stretch>
        </p:blipFill>
        <p:spPr>
          <a:xfrm>
            <a:off x="685717" y="1016157"/>
            <a:ext cx="10163478" cy="5399348"/>
          </a:xfrm>
          <a:prstGeom prst="rect">
            <a:avLst/>
          </a:prstGeom>
          <a:effectLst>
            <a:outerShdw blurRad="254000" algn="ctr" rotWithShape="0">
              <a:prstClr val="black">
                <a:alpha val="40000"/>
              </a:prstClr>
            </a:outerShdw>
          </a:effectLst>
        </p:spPr>
      </p:pic>
      <p:pic>
        <p:nvPicPr>
          <p:cNvPr id="17" name="图片 16">
            <a:extLst>
              <a:ext uri="{FF2B5EF4-FFF2-40B4-BE49-F238E27FC236}">
                <a16:creationId xmlns:a16="http://schemas.microsoft.com/office/drawing/2014/main" id="{1ADB2655-0FB5-7E06-51B1-DECD050CE55C}"/>
              </a:ext>
            </a:extLst>
          </p:cNvPr>
          <p:cNvPicPr>
            <a:picLocks noChangeAspect="1"/>
          </p:cNvPicPr>
          <p:nvPr/>
        </p:nvPicPr>
        <p:blipFill>
          <a:blip r:embed="rId11"/>
          <a:stretch>
            <a:fillRect/>
          </a:stretch>
        </p:blipFill>
        <p:spPr>
          <a:xfrm>
            <a:off x="843320" y="1147496"/>
            <a:ext cx="10163478" cy="5399348"/>
          </a:xfrm>
          <a:prstGeom prst="rect">
            <a:avLst/>
          </a:prstGeom>
          <a:effectLst>
            <a:outerShdw blurRad="254000" algn="ctr" rotWithShape="0">
              <a:prstClr val="black">
                <a:alpha val="40000"/>
              </a:prstClr>
            </a:outerShdw>
          </a:effectLst>
        </p:spPr>
      </p:pic>
      <p:pic>
        <p:nvPicPr>
          <p:cNvPr id="19" name="图片 18">
            <a:extLst>
              <a:ext uri="{FF2B5EF4-FFF2-40B4-BE49-F238E27FC236}">
                <a16:creationId xmlns:a16="http://schemas.microsoft.com/office/drawing/2014/main" id="{55E449BD-DDFB-F8DA-E8C6-F2986C16A799}"/>
              </a:ext>
            </a:extLst>
          </p:cNvPr>
          <p:cNvPicPr>
            <a:picLocks noChangeAspect="1"/>
          </p:cNvPicPr>
          <p:nvPr/>
        </p:nvPicPr>
        <p:blipFill>
          <a:blip r:embed="rId12"/>
          <a:stretch>
            <a:fillRect/>
          </a:stretch>
        </p:blipFill>
        <p:spPr>
          <a:xfrm>
            <a:off x="1086454" y="1347724"/>
            <a:ext cx="10163478" cy="4682650"/>
          </a:xfrm>
          <a:prstGeom prst="rect">
            <a:avLst/>
          </a:prstGeom>
          <a:effectLst>
            <a:outerShdw blurRad="254000" algn="ctr" rotWithShape="0">
              <a:prstClr val="black">
                <a:alpha val="40000"/>
              </a:prstClr>
            </a:outerShdw>
          </a:effectLst>
        </p:spPr>
      </p:pic>
      <p:pic>
        <p:nvPicPr>
          <p:cNvPr id="21" name="图片 20">
            <a:extLst>
              <a:ext uri="{FF2B5EF4-FFF2-40B4-BE49-F238E27FC236}">
                <a16:creationId xmlns:a16="http://schemas.microsoft.com/office/drawing/2014/main" id="{14547E19-309D-9F34-4A15-15040B95B965}"/>
              </a:ext>
            </a:extLst>
          </p:cNvPr>
          <p:cNvPicPr>
            <a:picLocks noChangeAspect="1"/>
          </p:cNvPicPr>
          <p:nvPr/>
        </p:nvPicPr>
        <p:blipFill>
          <a:blip r:embed="rId13">
            <a:extLst>
              <a:ext uri="{28A0092B-C50C-407E-A947-70E740481C1C}">
                <a14:useLocalDpi xmlns:a14="http://schemas.microsoft.com/office/drawing/2010/main" val="0"/>
              </a:ext>
            </a:extLst>
          </a:blip>
          <a:srcRect/>
          <a:stretch/>
        </p:blipFill>
        <p:spPr>
          <a:xfrm>
            <a:off x="1317464" y="1479063"/>
            <a:ext cx="10124649" cy="4682650"/>
          </a:xfrm>
          <a:prstGeom prst="rect">
            <a:avLst/>
          </a:prstGeom>
          <a:effectLst>
            <a:outerShdw blurRad="254000" algn="ctr" rotWithShape="0">
              <a:prstClr val="black">
                <a:alpha val="40000"/>
              </a:prstClr>
            </a:outerShdw>
          </a:effectLst>
        </p:spPr>
      </p:pic>
      <p:sp>
        <p:nvSpPr>
          <p:cNvPr id="4" name="箭头: V 形 3">
            <a:extLst>
              <a:ext uri="{FF2B5EF4-FFF2-40B4-BE49-F238E27FC236}">
                <a16:creationId xmlns:a16="http://schemas.microsoft.com/office/drawing/2014/main" id="{4A0E3F97-6F74-6B16-61CC-BF1FE201C9BC}"/>
              </a:ext>
            </a:extLst>
          </p:cNvPr>
          <p:cNvSpPr/>
          <p:nvPr/>
        </p:nvSpPr>
        <p:spPr>
          <a:xfrm>
            <a:off x="2291245" y="16663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6" name="箭头: V 形 5">
            <a:extLst>
              <a:ext uri="{FF2B5EF4-FFF2-40B4-BE49-F238E27FC236}">
                <a16:creationId xmlns:a16="http://schemas.microsoft.com/office/drawing/2014/main" id="{9708FC36-CD30-3251-6F7D-6085DE95663B}"/>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7" name="箭头: V 形 6">
            <a:extLst>
              <a:ext uri="{FF2B5EF4-FFF2-40B4-BE49-F238E27FC236}">
                <a16:creationId xmlns:a16="http://schemas.microsoft.com/office/drawing/2014/main" id="{2E833C57-4B9A-C9BA-2C21-3FE9C742637B}"/>
              </a:ext>
            </a:extLst>
          </p:cNvPr>
          <p:cNvSpPr/>
          <p:nvPr/>
        </p:nvSpPr>
        <p:spPr>
          <a:xfrm>
            <a:off x="5047753" y="171556"/>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8" name="箭头: V 形 7">
            <a:extLst>
              <a:ext uri="{FF2B5EF4-FFF2-40B4-BE49-F238E27FC236}">
                <a16:creationId xmlns:a16="http://schemas.microsoft.com/office/drawing/2014/main" id="{58E29E81-B897-9DD0-CD90-0183356A1D72}"/>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10" name="矩形: 圆角 9">
            <a:extLst>
              <a:ext uri="{FF2B5EF4-FFF2-40B4-BE49-F238E27FC236}">
                <a16:creationId xmlns:a16="http://schemas.microsoft.com/office/drawing/2014/main" id="{9A5356F3-77BF-1300-62CB-E75619D55AD0}"/>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系统测试</a:t>
            </a:r>
          </a:p>
        </p:txBody>
      </p:sp>
    </p:spTree>
    <p:extLst>
      <p:ext uri="{BB962C8B-B14F-4D97-AF65-F5344CB8AC3E}">
        <p14:creationId xmlns:p14="http://schemas.microsoft.com/office/powerpoint/2010/main" val="349114834"/>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1000"/>
                                        <p:tgtEl>
                                          <p:spTgt spid="23"/>
                                        </p:tgtEl>
                                      </p:cBhvr>
                                    </p:animEffect>
                                    <p:anim calcmode="lin" valueType="num">
                                      <p:cBhvr>
                                        <p:cTn id="22" dur="1000" fill="hold"/>
                                        <p:tgtEl>
                                          <p:spTgt spid="23"/>
                                        </p:tgtEl>
                                        <p:attrNameLst>
                                          <p:attrName>ppt_x</p:attrName>
                                        </p:attrNameLst>
                                      </p:cBhvr>
                                      <p:tavLst>
                                        <p:tav tm="0">
                                          <p:val>
                                            <p:strVal val="#ppt_x"/>
                                          </p:val>
                                        </p:tav>
                                        <p:tav tm="100000">
                                          <p:val>
                                            <p:strVal val="#ppt_x"/>
                                          </p:val>
                                        </p:tav>
                                      </p:tavLst>
                                    </p:anim>
                                    <p:anim calcmode="lin" valueType="num">
                                      <p:cBhvr>
                                        <p:cTn id="23"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1000"/>
                                        <p:tgtEl>
                                          <p:spTgt spid="17"/>
                                        </p:tgtEl>
                                      </p:cBhvr>
                                    </p:animEffect>
                                    <p:anim calcmode="lin" valueType="num">
                                      <p:cBhvr>
                                        <p:cTn id="29" dur="1000" fill="hold"/>
                                        <p:tgtEl>
                                          <p:spTgt spid="17"/>
                                        </p:tgtEl>
                                        <p:attrNameLst>
                                          <p:attrName>ppt_x</p:attrName>
                                        </p:attrNameLst>
                                      </p:cBhvr>
                                      <p:tavLst>
                                        <p:tav tm="0">
                                          <p:val>
                                            <p:strVal val="#ppt_x"/>
                                          </p:val>
                                        </p:tav>
                                        <p:tav tm="100000">
                                          <p:val>
                                            <p:strVal val="#ppt_x"/>
                                          </p:val>
                                        </p:tav>
                                      </p:tavLst>
                                    </p:anim>
                                    <p:anim calcmode="lin" valueType="num">
                                      <p:cBhvr>
                                        <p:cTn id="30"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1000"/>
                                        <p:tgtEl>
                                          <p:spTgt spid="19"/>
                                        </p:tgtEl>
                                      </p:cBhvr>
                                    </p:animEffect>
                                    <p:anim calcmode="lin" valueType="num">
                                      <p:cBhvr>
                                        <p:cTn id="36" dur="1000" fill="hold"/>
                                        <p:tgtEl>
                                          <p:spTgt spid="19"/>
                                        </p:tgtEl>
                                        <p:attrNameLst>
                                          <p:attrName>ppt_x</p:attrName>
                                        </p:attrNameLst>
                                      </p:cBhvr>
                                      <p:tavLst>
                                        <p:tav tm="0">
                                          <p:val>
                                            <p:strVal val="#ppt_x"/>
                                          </p:val>
                                        </p:tav>
                                        <p:tav tm="100000">
                                          <p:val>
                                            <p:strVal val="#ppt_x"/>
                                          </p:val>
                                        </p:tav>
                                      </p:tavLst>
                                    </p:anim>
                                    <p:anim calcmode="lin" valueType="num">
                                      <p:cBhvr>
                                        <p:cTn id="37"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1000"/>
                                        <p:tgtEl>
                                          <p:spTgt spid="21"/>
                                        </p:tgtEl>
                                      </p:cBhvr>
                                    </p:animEffect>
                                    <p:anim calcmode="lin" valueType="num">
                                      <p:cBhvr>
                                        <p:cTn id="43" dur="1000" fill="hold"/>
                                        <p:tgtEl>
                                          <p:spTgt spid="21"/>
                                        </p:tgtEl>
                                        <p:attrNameLst>
                                          <p:attrName>ppt_x</p:attrName>
                                        </p:attrNameLst>
                                      </p:cBhvr>
                                      <p:tavLst>
                                        <p:tav tm="0">
                                          <p:val>
                                            <p:strVal val="#ppt_x"/>
                                          </p:val>
                                        </p:tav>
                                        <p:tav tm="100000">
                                          <p:val>
                                            <p:strVal val="#ppt_x"/>
                                          </p:val>
                                        </p:tav>
                                      </p:tavLst>
                                    </p:anim>
                                    <p:anim calcmode="lin" valueType="num">
                                      <p:cBhvr>
                                        <p:cTn id="44"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资料\！三大风景照（外宣）02\三峡大学秋景\秋景（谢丞）\IMG_5757.jpgIMG_5757"/>
          <p:cNvPicPr>
            <a:picLocks noChangeAspect="1"/>
          </p:cNvPicPr>
          <p:nvPr>
            <p:custDataLst>
              <p:tags r:id="rId1"/>
            </p:custDataLst>
          </p:nvPr>
        </p:nvPicPr>
        <p:blipFill>
          <a:blip r:embed="rId5">
            <a:alphaModFix amt="16000"/>
          </a:blip>
          <a:srcRect t="17832"/>
          <a:stretch>
            <a:fillRect/>
          </a:stretch>
        </p:blipFill>
        <p:spPr>
          <a:xfrm>
            <a:off x="0" y="-4157"/>
            <a:ext cx="12192635" cy="6858635"/>
          </a:xfrm>
          <a:prstGeom prst="rect">
            <a:avLst/>
          </a:prstGeom>
        </p:spPr>
      </p:pic>
      <p:pic>
        <p:nvPicPr>
          <p:cNvPr id="2" name="图片 1" descr="图片包含 文本&#10;&#10;描述已自动生成">
            <a:extLst>
              <a:ext uri="{FF2B5EF4-FFF2-40B4-BE49-F238E27FC236}">
                <a16:creationId xmlns:a16="http://schemas.microsoft.com/office/drawing/2014/main" id="{8C908D4D-43A8-9FB6-E5AF-420FCAE3EA82}"/>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pic>
        <p:nvPicPr>
          <p:cNvPr id="30" name="图片 29" descr="金"/>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33" name="直接连接符 32">
            <a:extLst>
              <a:ext uri="{FF2B5EF4-FFF2-40B4-BE49-F238E27FC236}">
                <a16:creationId xmlns:a16="http://schemas.microsoft.com/office/drawing/2014/main" id="{3E30B19A-8CDA-A4C7-DE0A-C8EC76B8135B}"/>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pic>
        <p:nvPicPr>
          <p:cNvPr id="3" name="图片 2">
            <a:extLst>
              <a:ext uri="{FF2B5EF4-FFF2-40B4-BE49-F238E27FC236}">
                <a16:creationId xmlns:a16="http://schemas.microsoft.com/office/drawing/2014/main" id="{DA6D45CE-C152-75B5-DA46-A3DD76DB369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491296" y="1064990"/>
            <a:ext cx="9058343" cy="4812245"/>
          </a:xfrm>
          <a:prstGeom prst="rect">
            <a:avLst/>
          </a:prstGeom>
          <a:effectLst>
            <a:outerShdw blurRad="254000" algn="ctr" rotWithShape="0">
              <a:prstClr val="black">
                <a:alpha val="40000"/>
              </a:prstClr>
            </a:outerShdw>
          </a:effectLst>
        </p:spPr>
      </p:pic>
      <p:pic>
        <p:nvPicPr>
          <p:cNvPr id="21" name="图片 20" hidden="1">
            <a:extLst>
              <a:ext uri="{FF2B5EF4-FFF2-40B4-BE49-F238E27FC236}">
                <a16:creationId xmlns:a16="http://schemas.microsoft.com/office/drawing/2014/main" id="{ACA62367-EE3B-4D6F-4806-51DEF6BA25AF}"/>
              </a:ext>
            </a:extLst>
          </p:cNvPr>
          <p:cNvPicPr>
            <a:picLocks noChangeAspect="1"/>
          </p:cNvPicPr>
          <p:nvPr/>
        </p:nvPicPr>
        <p:blipFill>
          <a:blip r:embed="rId9"/>
          <a:stretch>
            <a:fillRect/>
          </a:stretch>
        </p:blipFill>
        <p:spPr>
          <a:xfrm>
            <a:off x="1272997" y="2050601"/>
            <a:ext cx="9599116" cy="4255808"/>
          </a:xfrm>
          <a:prstGeom prst="rect">
            <a:avLst/>
          </a:prstGeom>
          <a:effectLst>
            <a:outerShdw blurRad="254000" algn="ctr" rotWithShape="0">
              <a:prstClr val="black">
                <a:alpha val="40000"/>
              </a:prstClr>
            </a:outerShdw>
          </a:effectLst>
        </p:spPr>
      </p:pic>
      <p:pic>
        <p:nvPicPr>
          <p:cNvPr id="14" name="图片 13">
            <a:extLst>
              <a:ext uri="{FF2B5EF4-FFF2-40B4-BE49-F238E27FC236}">
                <a16:creationId xmlns:a16="http://schemas.microsoft.com/office/drawing/2014/main" id="{D19049A8-882E-C1FC-1EBF-A4E3DBB644AA}"/>
              </a:ext>
            </a:extLst>
          </p:cNvPr>
          <p:cNvPicPr>
            <a:picLocks noChangeAspect="1"/>
          </p:cNvPicPr>
          <p:nvPr/>
        </p:nvPicPr>
        <p:blipFill>
          <a:blip r:embed="rId10"/>
          <a:stretch>
            <a:fillRect/>
          </a:stretch>
        </p:blipFill>
        <p:spPr>
          <a:xfrm>
            <a:off x="985520" y="1532268"/>
            <a:ext cx="9771731" cy="4519425"/>
          </a:xfrm>
          <a:prstGeom prst="rect">
            <a:avLst/>
          </a:prstGeom>
          <a:effectLst>
            <a:outerShdw blurRad="254000" algn="ctr" rotWithShape="0">
              <a:prstClr val="black">
                <a:alpha val="40000"/>
              </a:prstClr>
            </a:outerShdw>
          </a:effectLst>
        </p:spPr>
      </p:pic>
      <p:pic>
        <p:nvPicPr>
          <p:cNvPr id="18" name="图片 17">
            <a:extLst>
              <a:ext uri="{FF2B5EF4-FFF2-40B4-BE49-F238E27FC236}">
                <a16:creationId xmlns:a16="http://schemas.microsoft.com/office/drawing/2014/main" id="{256F3EE7-DA2D-8B5F-1B51-0F8E70AA507E}"/>
              </a:ext>
            </a:extLst>
          </p:cNvPr>
          <p:cNvPicPr>
            <a:picLocks noChangeAspect="1"/>
          </p:cNvPicPr>
          <p:nvPr/>
        </p:nvPicPr>
        <p:blipFill>
          <a:blip r:embed="rId11"/>
          <a:stretch>
            <a:fillRect/>
          </a:stretch>
        </p:blipFill>
        <p:spPr>
          <a:xfrm>
            <a:off x="1674081" y="1862202"/>
            <a:ext cx="10068690" cy="4656769"/>
          </a:xfrm>
          <a:prstGeom prst="rect">
            <a:avLst/>
          </a:prstGeom>
          <a:effectLst>
            <a:outerShdw blurRad="254000" algn="ctr" rotWithShape="0">
              <a:prstClr val="black">
                <a:alpha val="40000"/>
              </a:prstClr>
            </a:outerShdw>
          </a:effectLst>
        </p:spPr>
      </p:pic>
      <p:sp>
        <p:nvSpPr>
          <p:cNvPr id="4" name="箭头: V 形 3">
            <a:extLst>
              <a:ext uri="{FF2B5EF4-FFF2-40B4-BE49-F238E27FC236}">
                <a16:creationId xmlns:a16="http://schemas.microsoft.com/office/drawing/2014/main" id="{039F3412-E233-B03C-5039-1B648A558A66}"/>
              </a:ext>
            </a:extLst>
          </p:cNvPr>
          <p:cNvSpPr/>
          <p:nvPr/>
        </p:nvSpPr>
        <p:spPr>
          <a:xfrm>
            <a:off x="2291245" y="16663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5" name="箭头: V 形 4">
            <a:extLst>
              <a:ext uri="{FF2B5EF4-FFF2-40B4-BE49-F238E27FC236}">
                <a16:creationId xmlns:a16="http://schemas.microsoft.com/office/drawing/2014/main" id="{3E79C17A-72DA-B962-B7B9-281D8EE135F7}"/>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7" name="箭头: V 形 6">
            <a:extLst>
              <a:ext uri="{FF2B5EF4-FFF2-40B4-BE49-F238E27FC236}">
                <a16:creationId xmlns:a16="http://schemas.microsoft.com/office/drawing/2014/main" id="{57F0EA32-54BC-7E60-E5C2-4C96604201B5}"/>
              </a:ext>
            </a:extLst>
          </p:cNvPr>
          <p:cNvSpPr/>
          <p:nvPr/>
        </p:nvSpPr>
        <p:spPr>
          <a:xfrm>
            <a:off x="5047753" y="171556"/>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8" name="箭头: V 形 7">
            <a:extLst>
              <a:ext uri="{FF2B5EF4-FFF2-40B4-BE49-F238E27FC236}">
                <a16:creationId xmlns:a16="http://schemas.microsoft.com/office/drawing/2014/main" id="{2BBAD188-3B23-F681-10BA-99267C36488F}"/>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9" name="矩形: 圆角 8">
            <a:extLst>
              <a:ext uri="{FF2B5EF4-FFF2-40B4-BE49-F238E27FC236}">
                <a16:creationId xmlns:a16="http://schemas.microsoft.com/office/drawing/2014/main" id="{16DD3148-F7FE-9033-5884-3F2ACA5F832D}"/>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solidFill>
                <a:latin typeface="思源宋体 CN Heavy" panose="02010600030101010101" charset="-122"/>
                <a:ea typeface="思源宋体 CN Heavy" panose="02010600030101010101" charset="-122"/>
              </a:rPr>
              <a:t>Git</a:t>
            </a:r>
            <a:r>
              <a:rPr lang="zh-CN" altLang="en-US" b="1" dirty="0">
                <a:solidFill>
                  <a:schemeClr val="tx1"/>
                </a:solidFill>
                <a:latin typeface="思源宋体 CN Heavy" panose="02010600030101010101" charset="-122"/>
                <a:ea typeface="思源宋体 CN Heavy" panose="02010600030101010101" charset="-122"/>
              </a:rPr>
              <a:t>协作</a:t>
            </a:r>
          </a:p>
        </p:txBody>
      </p:sp>
    </p:spTree>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1000"/>
                                        <p:tgtEl>
                                          <p:spTgt spid="18"/>
                                        </p:tgtEl>
                                      </p:cBhvr>
                                    </p:animEffect>
                                    <p:anim calcmode="lin" valueType="num">
                                      <p:cBhvr>
                                        <p:cTn id="29" dur="1000" fill="hold"/>
                                        <p:tgtEl>
                                          <p:spTgt spid="18"/>
                                        </p:tgtEl>
                                        <p:attrNameLst>
                                          <p:attrName>ppt_x</p:attrName>
                                        </p:attrNameLst>
                                      </p:cBhvr>
                                      <p:tavLst>
                                        <p:tav tm="0">
                                          <p:val>
                                            <p:strVal val="#ppt_x"/>
                                          </p:val>
                                        </p:tav>
                                        <p:tav tm="100000">
                                          <p:val>
                                            <p:strVal val="#ppt_x"/>
                                          </p:val>
                                        </p:tav>
                                      </p:tavLst>
                                    </p:anim>
                                    <p:anim calcmode="lin" valueType="num">
                                      <p:cBhvr>
                                        <p:cTn id="30"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E3DFF3-DF4A-3433-57BB-12BCA976AEF9}"/>
            </a:ext>
          </a:extLst>
        </p:cNvPr>
        <p:cNvGrpSpPr/>
        <p:nvPr/>
      </p:nvGrpSpPr>
      <p:grpSpPr>
        <a:xfrm>
          <a:off x="0" y="0"/>
          <a:ext cx="0" cy="0"/>
          <a:chOff x="0" y="0"/>
          <a:chExt cx="0" cy="0"/>
        </a:xfrm>
      </p:grpSpPr>
      <p:pic>
        <p:nvPicPr>
          <p:cNvPr id="32" name="图片 31" descr="D:\资料\！三大风景照（外宣）02\三峡大学秋景\秋景（谢丞）\IMG_5757.jpgIMG_5757">
            <a:extLst>
              <a:ext uri="{FF2B5EF4-FFF2-40B4-BE49-F238E27FC236}">
                <a16:creationId xmlns:a16="http://schemas.microsoft.com/office/drawing/2014/main" id="{2C5C391F-91FB-39EF-278B-8DA14999BC86}"/>
              </a:ext>
            </a:extLst>
          </p:cNvPr>
          <p:cNvPicPr>
            <a:picLocks noChangeAspect="1"/>
          </p:cNvPicPr>
          <p:nvPr>
            <p:custDataLst>
              <p:tags r:id="rId1"/>
            </p:custDataLst>
          </p:nvPr>
        </p:nvPicPr>
        <p:blipFill>
          <a:blip r:embed="rId5">
            <a:alphaModFix amt="16000"/>
          </a:blip>
          <a:srcRect t="17832"/>
          <a:stretch>
            <a:fillRect/>
          </a:stretch>
        </p:blipFill>
        <p:spPr>
          <a:xfrm>
            <a:off x="0" y="-635"/>
            <a:ext cx="12192635" cy="6858635"/>
          </a:xfrm>
          <a:prstGeom prst="rect">
            <a:avLst/>
          </a:prstGeom>
        </p:spPr>
      </p:pic>
      <p:pic>
        <p:nvPicPr>
          <p:cNvPr id="4" name="图片 3" descr="图片包含 文本&#10;&#10;描述已自动生成">
            <a:extLst>
              <a:ext uri="{FF2B5EF4-FFF2-40B4-BE49-F238E27FC236}">
                <a16:creationId xmlns:a16="http://schemas.microsoft.com/office/drawing/2014/main" id="{39E542D5-8351-0B43-F44E-F73D7EC9F567}"/>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grpSp>
        <p:nvGrpSpPr>
          <p:cNvPr id="5" name="组合 4">
            <a:extLst>
              <a:ext uri="{FF2B5EF4-FFF2-40B4-BE49-F238E27FC236}">
                <a16:creationId xmlns:a16="http://schemas.microsoft.com/office/drawing/2014/main" id="{C7CE0BF9-3946-CDFF-19BA-C8204CD92937}"/>
              </a:ext>
            </a:extLst>
          </p:cNvPr>
          <p:cNvGrpSpPr/>
          <p:nvPr/>
        </p:nvGrpSpPr>
        <p:grpSpPr>
          <a:xfrm>
            <a:off x="575636" y="1138570"/>
            <a:ext cx="5117845" cy="2817053"/>
            <a:chOff x="1171073" y="1395662"/>
            <a:chExt cx="4491787" cy="2276451"/>
          </a:xfrm>
        </p:grpSpPr>
        <p:sp>
          <p:nvSpPr>
            <p:cNvPr id="6" name="Rectangle 1">
              <a:extLst>
                <a:ext uri="{FF2B5EF4-FFF2-40B4-BE49-F238E27FC236}">
                  <a16:creationId xmlns:a16="http://schemas.microsoft.com/office/drawing/2014/main" id="{D90E9351-BCF8-1113-8B72-9A2D160477C8}"/>
                </a:ext>
              </a:extLst>
            </p:cNvPr>
            <p:cNvSpPr/>
            <p:nvPr/>
          </p:nvSpPr>
          <p:spPr>
            <a:xfrm>
              <a:off x="1171073" y="1395662"/>
              <a:ext cx="4491787" cy="2276451"/>
            </a:xfrm>
            <a:prstGeom prst="rect">
              <a:avLst/>
            </a:prstGeom>
            <a:solidFill>
              <a:srgbClr val="54A2FC"/>
            </a:solidFill>
            <a:ln w="12700" cap="flat" cmpd="sng" algn="ctr">
              <a:noFill/>
              <a:prstDash val="solid"/>
              <a:miter lim="800000"/>
            </a:ln>
            <a:effectLst>
              <a:outerShdw blurRad="533400" dist="63500" dir="5400000" sx="99000" sy="99000" algn="t" rotWithShape="0">
                <a:sysClr val="windowText" lastClr="000000">
                  <a:alpha val="15000"/>
                </a:sysClr>
              </a:outerShdw>
            </a:effectLst>
          </p:spPr>
          <p:txBody>
            <a:bodyPr rtlCol="0" anchor="ctr"/>
            <a:lstStyle/>
            <a:p>
              <a:pPr algn="ctr"/>
              <a:endParaRPr lang="en-US" kern="0" dirty="0">
                <a:solidFill>
                  <a:prstClr val="white"/>
                </a:solidFill>
                <a:latin typeface="微软雅黑" panose="020B0503020204020204" charset="-122"/>
                <a:ea typeface="微软雅黑" panose="020B0503020204020204" charset="-122"/>
                <a:cs typeface="+mn-ea"/>
                <a:sym typeface="+mn-lt"/>
              </a:endParaRPr>
            </a:p>
          </p:txBody>
        </p:sp>
        <p:sp>
          <p:nvSpPr>
            <p:cNvPr id="28" name="矩形 27">
              <a:extLst>
                <a:ext uri="{FF2B5EF4-FFF2-40B4-BE49-F238E27FC236}">
                  <a16:creationId xmlns:a16="http://schemas.microsoft.com/office/drawing/2014/main" id="{087C31E0-3ED5-7D25-754B-08E215EEF3D3}"/>
                </a:ext>
              </a:extLst>
            </p:cNvPr>
            <p:cNvSpPr/>
            <p:nvPr/>
          </p:nvSpPr>
          <p:spPr>
            <a:xfrm>
              <a:off x="1267327" y="1472011"/>
              <a:ext cx="3898230" cy="879856"/>
            </a:xfrm>
            <a:prstGeom prst="rect">
              <a:avLst/>
            </a:prstGeom>
          </p:spPr>
          <p:txBody>
            <a:bodyPr wrap="square">
              <a:spAutoFit/>
            </a:bodyPr>
            <a:lstStyle/>
            <a:p>
              <a:pPr marL="342900" lvl="0" indent="-342900">
                <a:lnSpc>
                  <a:spcPct val="150000"/>
                </a:lnSpc>
                <a:buFont typeface="Wingdings" panose="05000000000000000000" pitchFamily="2" charset="2"/>
                <a:buChar char="u"/>
                <a:defRPr/>
              </a:pPr>
              <a:r>
                <a:rPr lang="zh-CN" altLang="en-US" sz="2000" b="1" kern="0" dirty="0">
                  <a:solidFill>
                    <a:prstClr val="white"/>
                  </a:solidFill>
                  <a:latin typeface="微软雅黑" panose="020B0503020204020204" charset="-122"/>
                  <a:ea typeface="微软雅黑" panose="020B0503020204020204" charset="-122"/>
                  <a:cs typeface="Times New Roman" panose="02020603050405020304" pitchFamily="18" charset="0"/>
                </a:rPr>
                <a:t>项目亮点</a:t>
              </a:r>
            </a:p>
            <a:p>
              <a:pPr lvl="0">
                <a:lnSpc>
                  <a:spcPct val="150000"/>
                </a:lnSpc>
                <a:defRPr/>
              </a:pPr>
              <a:endParaRPr lang="zh-CN" altLang="en-US" sz="1600" kern="0" dirty="0">
                <a:solidFill>
                  <a:prstClr val="white"/>
                </a:solidFill>
                <a:latin typeface="微软雅黑" panose="020B0503020204020204" charset="-122"/>
                <a:ea typeface="微软雅黑" panose="020B0503020204020204" charset="-122"/>
              </a:endParaRPr>
            </a:p>
          </p:txBody>
        </p:sp>
      </p:grpSp>
      <p:pic>
        <p:nvPicPr>
          <p:cNvPr id="3" name="图片 2" descr="D:\资料\！三大风景照（外宣）02\三峡大学秋景\秋景（谢丞）\IMG_5757.jpgIMG_5757">
            <a:extLst>
              <a:ext uri="{FF2B5EF4-FFF2-40B4-BE49-F238E27FC236}">
                <a16:creationId xmlns:a16="http://schemas.microsoft.com/office/drawing/2014/main" id="{E4E99CE2-3346-CAB9-D07E-4C2FBFB927FC}"/>
              </a:ext>
            </a:extLst>
          </p:cNvPr>
          <p:cNvPicPr>
            <a:picLocks noChangeAspect="1"/>
          </p:cNvPicPr>
          <p:nvPr/>
        </p:nvPicPr>
        <p:blipFill rotWithShape="1">
          <a:blip r:embed="rId5"/>
          <a:srcRect/>
          <a:stretch>
            <a:fillRect/>
          </a:stretch>
        </p:blipFill>
        <p:spPr>
          <a:xfrm>
            <a:off x="5668253" y="1138574"/>
            <a:ext cx="5986837" cy="3953439"/>
          </a:xfrm>
          <a:prstGeom prst="rect">
            <a:avLst/>
          </a:prstGeom>
          <a:solidFill>
            <a:srgbClr val="3E5EE3"/>
          </a:solidFill>
          <a:ln w="12700" cap="flat" cmpd="sng" algn="ctr">
            <a:noFill/>
            <a:prstDash val="solid"/>
            <a:miter lim="800000"/>
            <a:headEnd/>
            <a:tailEnd/>
          </a:ln>
          <a:effectLst>
            <a:outerShdw blurRad="533400" dist="63500" dir="5400000" sx="99000" sy="99000" algn="t" rotWithShape="0">
              <a:sysClr val="windowText" lastClr="000000">
                <a:alpha val="15000"/>
              </a:sysClr>
            </a:outerShdw>
          </a:effectLst>
        </p:spPr>
      </p:pic>
      <p:grpSp>
        <p:nvGrpSpPr>
          <p:cNvPr id="29" name="组合 28">
            <a:extLst>
              <a:ext uri="{FF2B5EF4-FFF2-40B4-BE49-F238E27FC236}">
                <a16:creationId xmlns:a16="http://schemas.microsoft.com/office/drawing/2014/main" id="{B81CE404-BFE0-AAAF-09AB-860E67C82AEF}"/>
              </a:ext>
            </a:extLst>
          </p:cNvPr>
          <p:cNvGrpSpPr/>
          <p:nvPr/>
        </p:nvGrpSpPr>
        <p:grpSpPr>
          <a:xfrm>
            <a:off x="286743" y="1781772"/>
            <a:ext cx="2940811" cy="4423086"/>
            <a:chOff x="1213262" y="2551455"/>
            <a:chExt cx="3287243" cy="3541994"/>
          </a:xfrm>
        </p:grpSpPr>
        <p:sp>
          <p:nvSpPr>
            <p:cNvPr id="9" name="Rectangle: Rounded Corners 19">
              <a:extLst>
                <a:ext uri="{FF2B5EF4-FFF2-40B4-BE49-F238E27FC236}">
                  <a16:creationId xmlns:a16="http://schemas.microsoft.com/office/drawing/2014/main" id="{3564B762-7C8E-BCC3-CB00-94DCCBCBA557}"/>
                </a:ext>
              </a:extLst>
            </p:cNvPr>
            <p:cNvSpPr/>
            <p:nvPr/>
          </p:nvSpPr>
          <p:spPr>
            <a:xfrm>
              <a:off x="1213262" y="2551455"/>
              <a:ext cx="3287243" cy="3541994"/>
            </a:xfrm>
            <a:prstGeom prst="roundRect">
              <a:avLst>
                <a:gd name="adj" fmla="val 1406"/>
              </a:avLst>
            </a:prstGeom>
            <a:solidFill>
              <a:sysClr val="window" lastClr="FFFFFF"/>
            </a:solidFill>
            <a:ln w="12700" cap="flat" cmpd="sng" algn="ctr">
              <a:noFill/>
              <a:prstDash val="solid"/>
              <a:miter lim="800000"/>
            </a:ln>
            <a:effectLst>
              <a:outerShdw blurRad="533400" dist="63500" dir="5400000" sx="99000" sy="99000" algn="t" rotWithShape="0">
                <a:sysClr val="windowText" lastClr="000000">
                  <a:alpha val="15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nvGrpSpPr>
            <p:cNvPr id="10" name="Group 2">
              <a:extLst>
                <a:ext uri="{FF2B5EF4-FFF2-40B4-BE49-F238E27FC236}">
                  <a16:creationId xmlns:a16="http://schemas.microsoft.com/office/drawing/2014/main" id="{C7461AA8-2CA9-1B47-79E1-ADFD468AFFEF}"/>
                </a:ext>
              </a:extLst>
            </p:cNvPr>
            <p:cNvGrpSpPr/>
            <p:nvPr/>
          </p:nvGrpSpPr>
          <p:grpSpPr>
            <a:xfrm>
              <a:off x="1378222" y="2710705"/>
              <a:ext cx="2686144" cy="3294117"/>
              <a:chOff x="1330096" y="2710705"/>
              <a:chExt cx="2686144" cy="3294117"/>
            </a:xfrm>
          </p:grpSpPr>
          <p:grpSp>
            <p:nvGrpSpPr>
              <p:cNvPr id="13" name="Group 37">
                <a:extLst>
                  <a:ext uri="{FF2B5EF4-FFF2-40B4-BE49-F238E27FC236}">
                    <a16:creationId xmlns:a16="http://schemas.microsoft.com/office/drawing/2014/main" id="{605C8F45-66FE-72AF-BC74-6ABCFA05B127}"/>
                  </a:ext>
                </a:extLst>
              </p:cNvPr>
              <p:cNvGrpSpPr/>
              <p:nvPr/>
            </p:nvGrpSpPr>
            <p:grpSpPr>
              <a:xfrm>
                <a:off x="1330096" y="3067478"/>
                <a:ext cx="2686144" cy="2937344"/>
                <a:chOff x="1330096" y="3067478"/>
                <a:chExt cx="2686144" cy="2937344"/>
              </a:xfrm>
            </p:grpSpPr>
            <p:sp>
              <p:nvSpPr>
                <p:cNvPr id="15" name="TextBox 23">
                  <a:extLst>
                    <a:ext uri="{FF2B5EF4-FFF2-40B4-BE49-F238E27FC236}">
                      <a16:creationId xmlns:a16="http://schemas.microsoft.com/office/drawing/2014/main" id="{9B8FA612-3D98-C644-C028-0C7703B6A8AF}"/>
                    </a:ext>
                  </a:extLst>
                </p:cNvPr>
                <p:cNvSpPr txBox="1"/>
                <p:nvPr/>
              </p:nvSpPr>
              <p:spPr>
                <a:xfrm>
                  <a:off x="1330098" y="3488707"/>
                  <a:ext cx="2270497" cy="2516115"/>
                </a:xfrm>
                <a:prstGeom prst="rect">
                  <a:avLst/>
                </a:prstGeom>
                <a:noFill/>
              </p:spPr>
              <p:txBody>
                <a:bodyPr wrap="square" rtlCol="0">
                  <a:spAutoFit/>
                </a:bodyPr>
                <a:lstStyle/>
                <a:p>
                  <a:pPr lvl="0">
                    <a:lnSpc>
                      <a:spcPct val="125000"/>
                    </a:lnSpc>
                    <a:defRPr/>
                  </a:pPr>
                  <a:r>
                    <a:rPr lang="zh-CN" altLang="en-US" sz="1600" dirty="0">
                      <a:solidFill>
                        <a:prstClr val="black">
                          <a:lumMod val="65000"/>
                          <a:lumOff val="35000"/>
                        </a:prstClr>
                      </a:solidFill>
                      <a:latin typeface="微软雅黑" panose="020B0503020204020204" charset="-122"/>
                      <a:ea typeface="微软雅黑" panose="020B0503020204020204" charset="-122"/>
                      <a:cs typeface="+mn-ea"/>
                    </a:rPr>
                    <a:t>我们采用了云服务器部署方案，以确保系统的高可用性和可扩展性。通过将应用程序部署在云环境中，我们不仅能有效地支持大量用户的同时访问，还能根据业务需求灵活地扩展资源，提升系统性能。</a:t>
                  </a:r>
                  <a:endPar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endParaRPr>
                </a:p>
              </p:txBody>
            </p:sp>
            <p:sp>
              <p:nvSpPr>
                <p:cNvPr id="16" name="TextBox 24">
                  <a:extLst>
                    <a:ext uri="{FF2B5EF4-FFF2-40B4-BE49-F238E27FC236}">
                      <a16:creationId xmlns:a16="http://schemas.microsoft.com/office/drawing/2014/main" id="{95DCB840-B596-918E-C0A8-08B42CF2C0F1}"/>
                    </a:ext>
                  </a:extLst>
                </p:cNvPr>
                <p:cNvSpPr txBox="1"/>
                <p:nvPr/>
              </p:nvSpPr>
              <p:spPr>
                <a:xfrm>
                  <a:off x="1330096" y="3067478"/>
                  <a:ext cx="2686144" cy="385493"/>
                </a:xfrm>
                <a:prstGeom prst="rect">
                  <a:avLst/>
                </a:prstGeom>
                <a:noFill/>
              </p:spPr>
              <p:txBody>
                <a:bodyPr wrap="square" rtlCol="0">
                  <a:spAutoFit/>
                </a:bodyPr>
                <a:lstStyle/>
                <a:p>
                  <a:pPr>
                    <a:lnSpc>
                      <a:spcPct val="120000"/>
                    </a:lnSpc>
                    <a:defRPr/>
                  </a:pPr>
                  <a:r>
                    <a:rPr lang="zh-CN" altLang="en-US" sz="2000" b="1" dirty="0">
                      <a:solidFill>
                        <a:schemeClr val="tx1">
                          <a:lumMod val="65000"/>
                          <a:lumOff val="35000"/>
                        </a:schemeClr>
                      </a:solidFill>
                      <a:latin typeface="微软雅黑" panose="020B0503020204020204" charset="-122"/>
                      <a:ea typeface="微软雅黑" panose="020B0503020204020204" charset="-122"/>
                      <a:cs typeface="+mn-ea"/>
                    </a:rPr>
                    <a:t>云服务器部署</a:t>
                  </a:r>
                  <a:endParaRPr lang="en-US" altLang="zh-CN" sz="2000" b="1" dirty="0">
                    <a:solidFill>
                      <a:schemeClr val="tx1">
                        <a:lumMod val="65000"/>
                        <a:lumOff val="35000"/>
                      </a:schemeClr>
                    </a:solidFill>
                    <a:latin typeface="微软雅黑" panose="020B0503020204020204" charset="-122"/>
                    <a:ea typeface="微软雅黑" panose="020B0503020204020204" charset="-122"/>
                    <a:cs typeface="+mn-ea"/>
                  </a:endParaRPr>
                </a:p>
              </p:txBody>
            </p:sp>
          </p:grpSp>
          <p:sp>
            <p:nvSpPr>
              <p:cNvPr id="14" name="TextBox 25">
                <a:extLst>
                  <a:ext uri="{FF2B5EF4-FFF2-40B4-BE49-F238E27FC236}">
                    <a16:creationId xmlns:a16="http://schemas.microsoft.com/office/drawing/2014/main" id="{601A8EB8-2F09-4636-4F25-45B6B5610E59}"/>
                  </a:ext>
                </a:extLst>
              </p:cNvPr>
              <p:cNvSpPr txBox="1"/>
              <p:nvPr/>
            </p:nvSpPr>
            <p:spPr>
              <a:xfrm>
                <a:off x="1330096" y="2710705"/>
                <a:ext cx="734800" cy="385493"/>
              </a:xfrm>
              <a:prstGeom prst="rect">
                <a:avLst/>
              </a:prstGeom>
              <a:noFill/>
            </p:spPr>
            <p:txBody>
              <a:bodyPr wrap="square" rtlCol="0">
                <a:spAutoFit/>
              </a:bodyPr>
              <a:lstStyle/>
              <a:p>
                <a:pPr>
                  <a:lnSpc>
                    <a:spcPct val="120000"/>
                  </a:lnSpc>
                  <a:defRPr/>
                </a:pPr>
                <a:r>
                  <a:rPr lang="en-US" sz="2000" b="1" dirty="0">
                    <a:solidFill>
                      <a:schemeClr val="tx1">
                        <a:lumMod val="65000"/>
                        <a:lumOff val="35000"/>
                      </a:schemeClr>
                    </a:solidFill>
                    <a:latin typeface="微软雅黑" panose="020B0503020204020204" charset="-122"/>
                    <a:ea typeface="微软雅黑" panose="020B0503020204020204" charset="-122"/>
                    <a:cs typeface="+mn-ea"/>
                    <a:sym typeface="+mn-lt"/>
                  </a:rPr>
                  <a:t>01</a:t>
                </a:r>
              </a:p>
            </p:txBody>
          </p:sp>
        </p:grpSp>
      </p:grpSp>
      <p:grpSp>
        <p:nvGrpSpPr>
          <p:cNvPr id="30" name="组合 29">
            <a:extLst>
              <a:ext uri="{FF2B5EF4-FFF2-40B4-BE49-F238E27FC236}">
                <a16:creationId xmlns:a16="http://schemas.microsoft.com/office/drawing/2014/main" id="{C4939E4E-223F-AAA6-6843-375CD51D587C}"/>
              </a:ext>
            </a:extLst>
          </p:cNvPr>
          <p:cNvGrpSpPr/>
          <p:nvPr/>
        </p:nvGrpSpPr>
        <p:grpSpPr>
          <a:xfrm>
            <a:off x="2507088" y="2000328"/>
            <a:ext cx="2686144" cy="4503110"/>
            <a:chOff x="4500505" y="2789853"/>
            <a:chExt cx="3287243" cy="4503110"/>
          </a:xfrm>
        </p:grpSpPr>
        <p:sp>
          <p:nvSpPr>
            <p:cNvPr id="8" name="Rectangle: Rounded Corners 20">
              <a:extLst>
                <a:ext uri="{FF2B5EF4-FFF2-40B4-BE49-F238E27FC236}">
                  <a16:creationId xmlns:a16="http://schemas.microsoft.com/office/drawing/2014/main" id="{4C2EB744-8F02-7C94-285A-ACA21C9720A5}"/>
                </a:ext>
              </a:extLst>
            </p:cNvPr>
            <p:cNvSpPr/>
            <p:nvPr/>
          </p:nvSpPr>
          <p:spPr>
            <a:xfrm>
              <a:off x="4500505" y="2789853"/>
              <a:ext cx="3287243" cy="4503110"/>
            </a:xfrm>
            <a:prstGeom prst="roundRect">
              <a:avLst>
                <a:gd name="adj" fmla="val 1406"/>
              </a:avLst>
            </a:prstGeom>
            <a:solidFill>
              <a:sysClr val="window" lastClr="FFFFFF"/>
            </a:solidFill>
            <a:ln w="12700" cap="flat" cmpd="sng" algn="ctr">
              <a:noFill/>
              <a:prstDash val="solid"/>
              <a:miter lim="800000"/>
            </a:ln>
            <a:effectLst>
              <a:outerShdw blurRad="533400" dist="63500" dir="5400000" sx="99000" sy="99000" algn="t" rotWithShape="0">
                <a:sysClr val="windowText" lastClr="000000">
                  <a:alpha val="15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nvGrpSpPr>
            <p:cNvPr id="17" name="Group 3">
              <a:extLst>
                <a:ext uri="{FF2B5EF4-FFF2-40B4-BE49-F238E27FC236}">
                  <a16:creationId xmlns:a16="http://schemas.microsoft.com/office/drawing/2014/main" id="{52C68F1C-B712-3958-A423-90CE92C1A449}"/>
                </a:ext>
              </a:extLst>
            </p:cNvPr>
            <p:cNvGrpSpPr/>
            <p:nvPr/>
          </p:nvGrpSpPr>
          <p:grpSpPr>
            <a:xfrm>
              <a:off x="4675447" y="2901915"/>
              <a:ext cx="2686144" cy="4273464"/>
              <a:chOff x="4627321" y="2901915"/>
              <a:chExt cx="2686144" cy="4273464"/>
            </a:xfrm>
          </p:grpSpPr>
          <p:grpSp>
            <p:nvGrpSpPr>
              <p:cNvPr id="18" name="Group 36">
                <a:extLst>
                  <a:ext uri="{FF2B5EF4-FFF2-40B4-BE49-F238E27FC236}">
                    <a16:creationId xmlns:a16="http://schemas.microsoft.com/office/drawing/2014/main" id="{BC68297A-3000-2F9E-6AE4-B4AEC1A156A6}"/>
                  </a:ext>
                </a:extLst>
              </p:cNvPr>
              <p:cNvGrpSpPr/>
              <p:nvPr/>
            </p:nvGrpSpPr>
            <p:grpSpPr>
              <a:xfrm>
                <a:off x="4627321" y="3263145"/>
                <a:ext cx="2686144" cy="3912234"/>
                <a:chOff x="4627321" y="3263145"/>
                <a:chExt cx="2686144" cy="3912234"/>
              </a:xfrm>
            </p:grpSpPr>
            <p:sp>
              <p:nvSpPr>
                <p:cNvPr id="21" name="TextBox 28">
                  <a:extLst>
                    <a:ext uri="{FF2B5EF4-FFF2-40B4-BE49-F238E27FC236}">
                      <a16:creationId xmlns:a16="http://schemas.microsoft.com/office/drawing/2014/main" id="{DBF7ED1F-8428-E85F-8E1C-A115360D1E66}"/>
                    </a:ext>
                  </a:extLst>
                </p:cNvPr>
                <p:cNvSpPr txBox="1"/>
                <p:nvPr/>
              </p:nvSpPr>
              <p:spPr>
                <a:xfrm>
                  <a:off x="4627321" y="3725588"/>
                  <a:ext cx="2521838" cy="3449791"/>
                </a:xfrm>
                <a:prstGeom prst="rect">
                  <a:avLst/>
                </a:prstGeom>
                <a:noFill/>
              </p:spPr>
              <p:txBody>
                <a:bodyPr wrap="square" rtlCol="0">
                  <a:spAutoFit/>
                </a:bodyPr>
                <a:lstStyle/>
                <a:p>
                  <a:pPr lvl="0">
                    <a:lnSpc>
                      <a:spcPct val="125000"/>
                    </a:lnSpc>
                    <a:defRPr/>
                  </a:pPr>
                  <a:r>
                    <a:rPr lang="zh-CN" altLang="en-US" sz="1600" dirty="0">
                      <a:solidFill>
                        <a:schemeClr val="tx1">
                          <a:lumMod val="65000"/>
                          <a:lumOff val="35000"/>
                        </a:schemeClr>
                      </a:solidFill>
                      <a:latin typeface="微软雅黑" panose="020B0503020204020204" charset="-122"/>
                      <a:ea typeface="微软雅黑" panose="020B0503020204020204" charset="-122"/>
                      <a:cs typeface="+mn-ea"/>
                    </a:rPr>
                    <a:t>为了增强平台的安全性，我们实现了邮箱验证码登录功能，确保每个用户的身份验证过程更加安全、便捷。在用户登录时，系统通过发送验证码到注册邮箱的方式来验证用户身份，避免了传统用户名和密码的安全隐患。</a:t>
                  </a:r>
                  <a:endParaRPr lang="zh-CN" altLang="en-US" sz="1600"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sp>
              <p:nvSpPr>
                <p:cNvPr id="22" name="TextBox 29">
                  <a:extLst>
                    <a:ext uri="{FF2B5EF4-FFF2-40B4-BE49-F238E27FC236}">
                      <a16:creationId xmlns:a16="http://schemas.microsoft.com/office/drawing/2014/main" id="{A1E59D8D-54F2-7EE4-57A1-924424F37654}"/>
                    </a:ext>
                  </a:extLst>
                </p:cNvPr>
                <p:cNvSpPr txBox="1"/>
                <p:nvPr/>
              </p:nvSpPr>
              <p:spPr>
                <a:xfrm>
                  <a:off x="4627321" y="3263145"/>
                  <a:ext cx="2686144" cy="430374"/>
                </a:xfrm>
                <a:prstGeom prst="rect">
                  <a:avLst/>
                </a:prstGeom>
                <a:noFill/>
              </p:spPr>
              <p:txBody>
                <a:bodyPr wrap="square" rtlCol="0">
                  <a:spAutoFit/>
                </a:bodyPr>
                <a:lstStyle/>
                <a:p>
                  <a:pPr>
                    <a:lnSpc>
                      <a:spcPct val="120000"/>
                    </a:lnSpc>
                    <a:defRPr/>
                  </a:pPr>
                  <a:r>
                    <a:rPr lang="zh-CN" altLang="en-US" sz="2000" b="1" dirty="0">
                      <a:solidFill>
                        <a:schemeClr val="tx1">
                          <a:lumMod val="65000"/>
                          <a:lumOff val="35000"/>
                        </a:schemeClr>
                      </a:solidFill>
                      <a:latin typeface="微软雅黑" panose="020B0503020204020204" charset="-122"/>
                      <a:ea typeface="微软雅黑" panose="020B0503020204020204" charset="-122"/>
                      <a:cs typeface="+mn-ea"/>
                      <a:sym typeface="+mn-lt"/>
                    </a:rPr>
                    <a:t>邮箱验证码登录</a:t>
                  </a:r>
                  <a:endParaRPr lang="en-US" altLang="zh-CN" sz="2000" b="1"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grpSp>
          <p:sp>
            <p:nvSpPr>
              <p:cNvPr id="19" name="TextBox 30">
                <a:extLst>
                  <a:ext uri="{FF2B5EF4-FFF2-40B4-BE49-F238E27FC236}">
                    <a16:creationId xmlns:a16="http://schemas.microsoft.com/office/drawing/2014/main" id="{93158104-5498-6C32-5D17-9336B9AAA530}"/>
                  </a:ext>
                </a:extLst>
              </p:cNvPr>
              <p:cNvSpPr txBox="1"/>
              <p:nvPr/>
            </p:nvSpPr>
            <p:spPr>
              <a:xfrm>
                <a:off x="4627321" y="2901915"/>
                <a:ext cx="638363" cy="430567"/>
              </a:xfrm>
              <a:prstGeom prst="rect">
                <a:avLst/>
              </a:prstGeom>
              <a:noFill/>
            </p:spPr>
            <p:txBody>
              <a:bodyPr wrap="square" rtlCol="0">
                <a:spAutoFit/>
              </a:bodyPr>
              <a:lstStyle/>
              <a:p>
                <a:pPr>
                  <a:lnSpc>
                    <a:spcPct val="120000"/>
                  </a:lnSpc>
                  <a:defRPr/>
                </a:pPr>
                <a:r>
                  <a:rPr lang="en-US" sz="2000" b="1" dirty="0">
                    <a:solidFill>
                      <a:schemeClr val="tx1">
                        <a:lumMod val="65000"/>
                        <a:lumOff val="35000"/>
                      </a:schemeClr>
                    </a:solidFill>
                    <a:latin typeface="微软雅黑" panose="020B0503020204020204" charset="-122"/>
                    <a:ea typeface="微软雅黑" panose="020B0503020204020204" charset="-122"/>
                    <a:cs typeface="+mn-ea"/>
                    <a:sym typeface="+mn-lt"/>
                  </a:rPr>
                  <a:t>02</a:t>
                </a:r>
              </a:p>
            </p:txBody>
          </p:sp>
        </p:grpSp>
      </p:grpSp>
      <p:grpSp>
        <p:nvGrpSpPr>
          <p:cNvPr id="31" name="组合 30">
            <a:extLst>
              <a:ext uri="{FF2B5EF4-FFF2-40B4-BE49-F238E27FC236}">
                <a16:creationId xmlns:a16="http://schemas.microsoft.com/office/drawing/2014/main" id="{574146E3-28EE-B6A8-708C-813FA781D068}"/>
              </a:ext>
            </a:extLst>
          </p:cNvPr>
          <p:cNvGrpSpPr/>
          <p:nvPr/>
        </p:nvGrpSpPr>
        <p:grpSpPr>
          <a:xfrm>
            <a:off x="4726309" y="2353920"/>
            <a:ext cx="2966186" cy="4361217"/>
            <a:chOff x="7787747" y="3307263"/>
            <a:chExt cx="3287243" cy="4361217"/>
          </a:xfrm>
        </p:grpSpPr>
        <p:sp>
          <p:nvSpPr>
            <p:cNvPr id="7" name="Rectangle: Rounded Corners 21">
              <a:extLst>
                <a:ext uri="{FF2B5EF4-FFF2-40B4-BE49-F238E27FC236}">
                  <a16:creationId xmlns:a16="http://schemas.microsoft.com/office/drawing/2014/main" id="{A2C94E54-23D1-80A2-329E-C10AFDDBC1F6}"/>
                </a:ext>
              </a:extLst>
            </p:cNvPr>
            <p:cNvSpPr/>
            <p:nvPr/>
          </p:nvSpPr>
          <p:spPr>
            <a:xfrm>
              <a:off x="7787747" y="3307263"/>
              <a:ext cx="3287243" cy="4361217"/>
            </a:xfrm>
            <a:prstGeom prst="roundRect">
              <a:avLst>
                <a:gd name="adj" fmla="val 1406"/>
              </a:avLst>
            </a:prstGeom>
            <a:solidFill>
              <a:srgbClr val="54A2FC"/>
            </a:solidFill>
            <a:ln w="12700" cap="flat" cmpd="sng" algn="ctr">
              <a:noFill/>
              <a:prstDash val="solid"/>
              <a:miter lim="800000"/>
            </a:ln>
            <a:effectLst>
              <a:outerShdw blurRad="533400" dist="63500" dir="5400000" sx="99000" sy="99000" algn="t" rotWithShape="0">
                <a:sysClr val="windowText" lastClr="000000">
                  <a:alpha val="15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nvGrpSpPr>
            <p:cNvPr id="23" name="Group 4">
              <a:extLst>
                <a:ext uri="{FF2B5EF4-FFF2-40B4-BE49-F238E27FC236}">
                  <a16:creationId xmlns:a16="http://schemas.microsoft.com/office/drawing/2014/main" id="{A48176C4-F510-4CA1-BF71-FD918AE71E52}"/>
                </a:ext>
              </a:extLst>
            </p:cNvPr>
            <p:cNvGrpSpPr/>
            <p:nvPr/>
          </p:nvGrpSpPr>
          <p:grpSpPr>
            <a:xfrm>
              <a:off x="7902163" y="3354261"/>
              <a:ext cx="2686145" cy="4168885"/>
              <a:chOff x="7854037" y="3354261"/>
              <a:chExt cx="2686145" cy="4168885"/>
            </a:xfrm>
          </p:grpSpPr>
          <p:grpSp>
            <p:nvGrpSpPr>
              <p:cNvPr id="24" name="Group 35">
                <a:extLst>
                  <a:ext uri="{FF2B5EF4-FFF2-40B4-BE49-F238E27FC236}">
                    <a16:creationId xmlns:a16="http://schemas.microsoft.com/office/drawing/2014/main" id="{7D5C4CCC-C135-508C-3D3A-111FABDFC6E7}"/>
                  </a:ext>
                </a:extLst>
              </p:cNvPr>
              <p:cNvGrpSpPr/>
              <p:nvPr/>
            </p:nvGrpSpPr>
            <p:grpSpPr>
              <a:xfrm>
                <a:off x="7854037" y="3687111"/>
                <a:ext cx="2686145" cy="3836035"/>
                <a:chOff x="7854037" y="3687111"/>
                <a:chExt cx="2686145" cy="3836035"/>
              </a:xfrm>
            </p:grpSpPr>
            <p:sp>
              <p:nvSpPr>
                <p:cNvPr id="26" name="TextBox 32">
                  <a:extLst>
                    <a:ext uri="{FF2B5EF4-FFF2-40B4-BE49-F238E27FC236}">
                      <a16:creationId xmlns:a16="http://schemas.microsoft.com/office/drawing/2014/main" id="{9296F3D5-0F3E-AB8C-EDC9-6A324C686C25}"/>
                    </a:ext>
                  </a:extLst>
                </p:cNvPr>
                <p:cNvSpPr txBox="1"/>
                <p:nvPr/>
              </p:nvSpPr>
              <p:spPr>
                <a:xfrm>
                  <a:off x="7854037" y="4073355"/>
                  <a:ext cx="2686144" cy="3449791"/>
                </a:xfrm>
                <a:prstGeom prst="rect">
                  <a:avLst/>
                </a:prstGeom>
                <a:noFill/>
              </p:spPr>
              <p:txBody>
                <a:bodyPr wrap="square" rtlCol="0">
                  <a:spAutoFit/>
                </a:bodyPr>
                <a:lstStyle/>
                <a:p>
                  <a:pPr>
                    <a:lnSpc>
                      <a:spcPct val="125000"/>
                    </a:lnSpc>
                    <a:defRPr/>
                  </a:pPr>
                  <a:r>
                    <a:rPr lang="zh-CN" altLang="en-US" sz="1600" dirty="0">
                      <a:solidFill>
                        <a:prstClr val="white"/>
                      </a:solidFill>
                      <a:latin typeface="微软雅黑" panose="020B0503020204020204" charset="-122"/>
                      <a:ea typeface="微软雅黑" panose="020B0503020204020204" charset="-122"/>
                      <a:cs typeface="+mn-ea"/>
                    </a:rPr>
                    <a:t>在身份验证方面，我们使用了</a:t>
                  </a:r>
                  <a:r>
                    <a:rPr lang="en-US" altLang="zh-CN" sz="1600" dirty="0">
                      <a:solidFill>
                        <a:prstClr val="white"/>
                      </a:solidFill>
                      <a:latin typeface="微软雅黑" panose="020B0503020204020204" charset="-122"/>
                      <a:ea typeface="微软雅黑" panose="020B0503020204020204" charset="-122"/>
                      <a:cs typeface="+mn-ea"/>
                    </a:rPr>
                    <a:t>JWT</a:t>
                  </a:r>
                  <a:r>
                    <a:rPr lang="zh-CN" altLang="en-US" sz="1600" dirty="0">
                      <a:solidFill>
                        <a:prstClr val="white"/>
                      </a:solidFill>
                      <a:latin typeface="微软雅黑" panose="020B0503020204020204" charset="-122"/>
                      <a:ea typeface="微软雅黑" panose="020B0503020204020204" charset="-122"/>
                      <a:cs typeface="+mn-ea"/>
                    </a:rPr>
                    <a:t>来进行无状态的身份认证，结合</a:t>
                  </a:r>
                  <a:r>
                    <a:rPr lang="en-US" altLang="zh-CN" sz="1600" dirty="0">
                      <a:solidFill>
                        <a:prstClr val="white"/>
                      </a:solidFill>
                      <a:latin typeface="微软雅黑" panose="020B0503020204020204" charset="-122"/>
                      <a:ea typeface="微软雅黑" panose="020B0503020204020204" charset="-122"/>
                      <a:cs typeface="+mn-ea"/>
                    </a:rPr>
                    <a:t>Token</a:t>
                  </a:r>
                  <a:r>
                    <a:rPr lang="zh-CN" altLang="en-US" sz="1600" dirty="0">
                      <a:solidFill>
                        <a:prstClr val="white"/>
                      </a:solidFill>
                      <a:latin typeface="微软雅黑" panose="020B0503020204020204" charset="-122"/>
                      <a:ea typeface="微软雅黑" panose="020B0503020204020204" charset="-122"/>
                      <a:cs typeface="+mn-ea"/>
                    </a:rPr>
                    <a:t>拦截器有效地管理用户的会话和权限。通过拦截每个请求中的</a:t>
                  </a:r>
                  <a:r>
                    <a:rPr lang="en-US" altLang="zh-CN" sz="1600" dirty="0">
                      <a:solidFill>
                        <a:prstClr val="white"/>
                      </a:solidFill>
                      <a:latin typeface="微软雅黑" panose="020B0503020204020204" charset="-122"/>
                      <a:ea typeface="微软雅黑" panose="020B0503020204020204" charset="-122"/>
                      <a:cs typeface="+mn-ea"/>
                    </a:rPr>
                    <a:t>Token</a:t>
                  </a:r>
                  <a:r>
                    <a:rPr lang="zh-CN" altLang="en-US" sz="1600" dirty="0">
                      <a:solidFill>
                        <a:prstClr val="white"/>
                      </a:solidFill>
                      <a:latin typeface="微软雅黑" panose="020B0503020204020204" charset="-122"/>
                      <a:ea typeface="微软雅黑" panose="020B0503020204020204" charset="-122"/>
                      <a:cs typeface="+mn-ea"/>
                    </a:rPr>
                    <a:t>，系统能够确保每个请求都来自已授权的用户，减少了未经授权访问的风险。并且能够记录用户登录信息，以便下次直接进入系统。</a:t>
                  </a: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sp>
              <p:nvSpPr>
                <p:cNvPr id="27" name="TextBox 33">
                  <a:extLst>
                    <a:ext uri="{FF2B5EF4-FFF2-40B4-BE49-F238E27FC236}">
                      <a16:creationId xmlns:a16="http://schemas.microsoft.com/office/drawing/2014/main" id="{9407E0DF-B702-3F75-AA46-D58D25BC6954}"/>
                    </a:ext>
                  </a:extLst>
                </p:cNvPr>
                <p:cNvSpPr txBox="1"/>
                <p:nvPr/>
              </p:nvSpPr>
              <p:spPr>
                <a:xfrm>
                  <a:off x="7854038" y="3687111"/>
                  <a:ext cx="2686144" cy="430374"/>
                </a:xfrm>
                <a:prstGeom prst="rect">
                  <a:avLst/>
                </a:prstGeom>
                <a:noFill/>
              </p:spPr>
              <p:txBody>
                <a:bodyPr wrap="square" rtlCol="0">
                  <a:spAutoFit/>
                </a:bodyPr>
                <a:lstStyle/>
                <a:p>
                  <a:pPr>
                    <a:lnSpc>
                      <a:spcPct val="120000"/>
                    </a:lnSpc>
                    <a:defRPr/>
                  </a:pPr>
                  <a:r>
                    <a:rPr lang="en-US" altLang="zh-CN" sz="2000" b="1" dirty="0">
                      <a:solidFill>
                        <a:prstClr val="white"/>
                      </a:solidFill>
                      <a:latin typeface="微软雅黑" panose="020B0503020204020204" charset="-122"/>
                      <a:ea typeface="微软雅黑" panose="020B0503020204020204" charset="-122"/>
                      <a:cs typeface="+mn-ea"/>
                      <a:sym typeface="+mn-lt"/>
                    </a:rPr>
                    <a:t>Token</a:t>
                  </a:r>
                  <a:r>
                    <a:rPr lang="zh-CN" altLang="en-US" sz="2000" b="1" dirty="0">
                      <a:solidFill>
                        <a:prstClr val="white"/>
                      </a:solidFill>
                      <a:latin typeface="微软雅黑" panose="020B0503020204020204" charset="-122"/>
                      <a:ea typeface="微软雅黑" panose="020B0503020204020204" charset="-122"/>
                      <a:cs typeface="+mn-ea"/>
                      <a:sym typeface="+mn-lt"/>
                    </a:rPr>
                    <a:t>令牌</a:t>
                  </a:r>
                  <a:endParaRPr lang="en-US" altLang="zh-CN" sz="2000" b="1" dirty="0">
                    <a:solidFill>
                      <a:prstClr val="white"/>
                    </a:solidFill>
                    <a:latin typeface="微软雅黑" panose="020B0503020204020204" charset="-122"/>
                    <a:ea typeface="微软雅黑" panose="020B0503020204020204" charset="-122"/>
                    <a:cs typeface="+mn-ea"/>
                    <a:sym typeface="+mn-lt"/>
                  </a:endParaRPr>
                </a:p>
              </p:txBody>
            </p:sp>
          </p:grpSp>
          <p:sp>
            <p:nvSpPr>
              <p:cNvPr id="25" name="TextBox 34">
                <a:extLst>
                  <a:ext uri="{FF2B5EF4-FFF2-40B4-BE49-F238E27FC236}">
                    <a16:creationId xmlns:a16="http://schemas.microsoft.com/office/drawing/2014/main" id="{0C90BDCE-3404-2E82-EEF5-739380DB1473}"/>
                  </a:ext>
                </a:extLst>
              </p:cNvPr>
              <p:cNvSpPr txBox="1"/>
              <p:nvPr/>
            </p:nvSpPr>
            <p:spPr>
              <a:xfrm>
                <a:off x="7854038" y="3354261"/>
                <a:ext cx="811586" cy="430567"/>
              </a:xfrm>
              <a:prstGeom prst="rect">
                <a:avLst/>
              </a:prstGeom>
              <a:noFill/>
            </p:spPr>
            <p:txBody>
              <a:bodyPr wrap="square" rtlCol="0">
                <a:spAutoFit/>
              </a:bodyPr>
              <a:lstStyle/>
              <a:p>
                <a:pPr>
                  <a:lnSpc>
                    <a:spcPct val="120000"/>
                  </a:lnSpc>
                  <a:defRPr/>
                </a:pPr>
                <a:r>
                  <a:rPr lang="en-US" sz="2000" b="1" dirty="0">
                    <a:solidFill>
                      <a:prstClr val="white"/>
                    </a:solidFill>
                    <a:latin typeface="微软雅黑" panose="020B0503020204020204" charset="-122"/>
                    <a:ea typeface="微软雅黑" panose="020B0503020204020204" charset="-122"/>
                    <a:cs typeface="+mn-ea"/>
                    <a:sym typeface="+mn-lt"/>
                  </a:rPr>
                  <a:t>03</a:t>
                </a:r>
              </a:p>
            </p:txBody>
          </p:sp>
        </p:grpSp>
      </p:grpSp>
      <p:pic>
        <p:nvPicPr>
          <p:cNvPr id="2" name="图片 1" descr="金">
            <a:extLst>
              <a:ext uri="{FF2B5EF4-FFF2-40B4-BE49-F238E27FC236}">
                <a16:creationId xmlns:a16="http://schemas.microsoft.com/office/drawing/2014/main" id="{1839870D-6C99-CB89-E707-98A95E0708C4}"/>
              </a:ext>
            </a:extLst>
          </p:cNvPr>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35" name="直接连接符 34">
            <a:extLst>
              <a:ext uri="{FF2B5EF4-FFF2-40B4-BE49-F238E27FC236}">
                <a16:creationId xmlns:a16="http://schemas.microsoft.com/office/drawing/2014/main" id="{63CFA358-59A6-3F59-E59A-F3A84DB4C0F6}"/>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grpSp>
        <p:nvGrpSpPr>
          <p:cNvPr id="12" name="组合 11">
            <a:extLst>
              <a:ext uri="{FF2B5EF4-FFF2-40B4-BE49-F238E27FC236}">
                <a16:creationId xmlns:a16="http://schemas.microsoft.com/office/drawing/2014/main" id="{D7D2FD84-33AC-5B37-75E9-0048CE2E25B2}"/>
              </a:ext>
            </a:extLst>
          </p:cNvPr>
          <p:cNvGrpSpPr/>
          <p:nvPr/>
        </p:nvGrpSpPr>
        <p:grpSpPr>
          <a:xfrm>
            <a:off x="5597190" y="900553"/>
            <a:ext cx="6821614" cy="1694833"/>
            <a:chOff x="1262150" y="2340454"/>
            <a:chExt cx="3046466" cy="1512876"/>
          </a:xfrm>
        </p:grpSpPr>
        <p:sp>
          <p:nvSpPr>
            <p:cNvPr id="20" name="Rectangle: Rounded Corners 19">
              <a:extLst>
                <a:ext uri="{FF2B5EF4-FFF2-40B4-BE49-F238E27FC236}">
                  <a16:creationId xmlns:a16="http://schemas.microsoft.com/office/drawing/2014/main" id="{68B6BC04-A97C-4223-25E0-E98F82952460}"/>
                </a:ext>
              </a:extLst>
            </p:cNvPr>
            <p:cNvSpPr/>
            <p:nvPr/>
          </p:nvSpPr>
          <p:spPr>
            <a:xfrm>
              <a:off x="1262150" y="2340454"/>
              <a:ext cx="3046466" cy="1512876"/>
            </a:xfrm>
            <a:prstGeom prst="roundRect">
              <a:avLst>
                <a:gd name="adj" fmla="val 1406"/>
              </a:avLst>
            </a:prstGeom>
            <a:solidFill>
              <a:sysClr val="window" lastClr="FFFFFF"/>
            </a:solidFill>
            <a:ln w="12700" cap="flat" cmpd="sng" algn="ctr">
              <a:noFill/>
              <a:prstDash val="solid"/>
              <a:miter lim="800000"/>
            </a:ln>
            <a:effectLst>
              <a:outerShdw blurRad="533400" dist="63500" dir="5400000" sx="99000" sy="99000" algn="t" rotWithShape="0">
                <a:sysClr val="windowText" lastClr="000000">
                  <a:alpha val="15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nvGrpSpPr>
            <p:cNvPr id="36" name="Group 37">
              <a:extLst>
                <a:ext uri="{FF2B5EF4-FFF2-40B4-BE49-F238E27FC236}">
                  <a16:creationId xmlns:a16="http://schemas.microsoft.com/office/drawing/2014/main" id="{7490A582-680A-73C4-22B2-A0C8F657C89A}"/>
                </a:ext>
              </a:extLst>
            </p:cNvPr>
            <p:cNvGrpSpPr/>
            <p:nvPr/>
          </p:nvGrpSpPr>
          <p:grpSpPr>
            <a:xfrm>
              <a:off x="1398701" y="2467797"/>
              <a:ext cx="2728829" cy="1244475"/>
              <a:chOff x="1350575" y="2467797"/>
              <a:chExt cx="2728829" cy="1244475"/>
            </a:xfrm>
          </p:grpSpPr>
          <p:sp>
            <p:nvSpPr>
              <p:cNvPr id="38" name="TextBox 23">
                <a:extLst>
                  <a:ext uri="{FF2B5EF4-FFF2-40B4-BE49-F238E27FC236}">
                    <a16:creationId xmlns:a16="http://schemas.microsoft.com/office/drawing/2014/main" id="{4D64AE07-18F4-4784-A99D-0E3338D7B50C}"/>
                  </a:ext>
                </a:extLst>
              </p:cNvPr>
              <p:cNvSpPr txBox="1"/>
              <p:nvPr/>
            </p:nvSpPr>
            <p:spPr>
              <a:xfrm>
                <a:off x="1350575" y="2830720"/>
                <a:ext cx="2728829" cy="881552"/>
              </a:xfrm>
              <a:prstGeom prst="rect">
                <a:avLst/>
              </a:prstGeom>
              <a:noFill/>
            </p:spPr>
            <p:txBody>
              <a:bodyPr wrap="square" rtlCol="0">
                <a:spAutoFit/>
              </a:bodyPr>
              <a:lstStyle/>
              <a:p>
                <a:pPr lvl="0">
                  <a:lnSpc>
                    <a:spcPct val="125000"/>
                  </a:lnSpc>
                  <a:defRPr/>
                </a:pPr>
                <a:r>
                  <a:rPr lang="zh-CN" altLang="en-US" sz="1600" dirty="0">
                    <a:solidFill>
                      <a:prstClr val="black">
                        <a:lumMod val="65000"/>
                        <a:lumOff val="35000"/>
                      </a:prstClr>
                    </a:solidFill>
                    <a:latin typeface="微软雅黑" panose="020B0503020204020204" charset="-122"/>
                    <a:ea typeface="微软雅黑" panose="020B0503020204020204" charset="-122"/>
                    <a:cs typeface="+mn-ea"/>
                  </a:rPr>
                  <a:t>为实现精细化的权限控制，我们进行了权限隔离设计。通过细粒度的角色权限管理，系统根据不同角色对不同资源和操作进行权限控制，确保用户只能访问和操作其权限范围内的资源。</a:t>
                </a:r>
                <a:endPar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endParaRPr>
              </a:p>
            </p:txBody>
          </p:sp>
          <p:sp>
            <p:nvSpPr>
              <p:cNvPr id="39" name="TextBox 24">
                <a:extLst>
                  <a:ext uri="{FF2B5EF4-FFF2-40B4-BE49-F238E27FC236}">
                    <a16:creationId xmlns:a16="http://schemas.microsoft.com/office/drawing/2014/main" id="{2CFB925A-0142-F3CF-B211-240EBB27AFA7}"/>
                  </a:ext>
                </a:extLst>
              </p:cNvPr>
              <p:cNvSpPr txBox="1"/>
              <p:nvPr/>
            </p:nvSpPr>
            <p:spPr>
              <a:xfrm>
                <a:off x="1350576" y="2467797"/>
                <a:ext cx="2291427" cy="385493"/>
              </a:xfrm>
              <a:prstGeom prst="rect">
                <a:avLst/>
              </a:prstGeom>
              <a:noFill/>
            </p:spPr>
            <p:txBody>
              <a:bodyPr wrap="square" rtlCol="0">
                <a:spAutoFit/>
              </a:bodyPr>
              <a:lstStyle/>
              <a:p>
                <a:pPr lvl="0">
                  <a:lnSpc>
                    <a:spcPct val="120000"/>
                  </a:lnSpc>
                  <a:defRPr/>
                </a:pPr>
                <a:r>
                  <a:rPr lang="en-US" altLang="zh-CN" sz="2000" b="1" dirty="0">
                    <a:solidFill>
                      <a:schemeClr val="tx1">
                        <a:lumMod val="65000"/>
                        <a:lumOff val="35000"/>
                      </a:schemeClr>
                    </a:solidFill>
                    <a:latin typeface="微软雅黑" panose="020B0503020204020204" charset="-122"/>
                    <a:ea typeface="微软雅黑" panose="020B0503020204020204" charset="-122"/>
                    <a:cs typeface="+mn-ea"/>
                    <a:sym typeface="+mn-lt"/>
                  </a:rPr>
                  <a:t>04</a:t>
                </a:r>
                <a:r>
                  <a:rPr lang="zh-CN" altLang="en-US" sz="2000" b="1" dirty="0">
                    <a:solidFill>
                      <a:schemeClr val="tx1">
                        <a:lumMod val="65000"/>
                        <a:lumOff val="35000"/>
                      </a:schemeClr>
                    </a:solidFill>
                    <a:latin typeface="微软雅黑" panose="020B0503020204020204" charset="-122"/>
                    <a:ea typeface="微软雅黑" panose="020B0503020204020204" charset="-122"/>
                    <a:cs typeface="+mn-ea"/>
                    <a:sym typeface="+mn-lt"/>
                  </a:rPr>
                  <a:t> 权限隔离</a:t>
                </a:r>
                <a:endParaRPr lang="en-US" altLang="zh-CN" sz="2000" b="1"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grpSp>
      </p:grpSp>
      <p:grpSp>
        <p:nvGrpSpPr>
          <p:cNvPr id="47" name="组合 46">
            <a:extLst>
              <a:ext uri="{FF2B5EF4-FFF2-40B4-BE49-F238E27FC236}">
                <a16:creationId xmlns:a16="http://schemas.microsoft.com/office/drawing/2014/main" id="{7B49C2F0-52B2-8848-AE12-D831D4E28A2D}"/>
              </a:ext>
            </a:extLst>
          </p:cNvPr>
          <p:cNvGrpSpPr/>
          <p:nvPr/>
        </p:nvGrpSpPr>
        <p:grpSpPr>
          <a:xfrm>
            <a:off x="7268914" y="2579845"/>
            <a:ext cx="5149890" cy="2277033"/>
            <a:chOff x="1262151" y="2340454"/>
            <a:chExt cx="3307826" cy="2032570"/>
          </a:xfrm>
        </p:grpSpPr>
        <p:sp>
          <p:nvSpPr>
            <p:cNvPr id="48" name="Rectangle: Rounded Corners 19">
              <a:extLst>
                <a:ext uri="{FF2B5EF4-FFF2-40B4-BE49-F238E27FC236}">
                  <a16:creationId xmlns:a16="http://schemas.microsoft.com/office/drawing/2014/main" id="{9EB3E78B-F897-945F-459C-8CF473C44DB3}"/>
                </a:ext>
              </a:extLst>
            </p:cNvPr>
            <p:cNvSpPr/>
            <p:nvPr/>
          </p:nvSpPr>
          <p:spPr>
            <a:xfrm>
              <a:off x="1262151" y="2340454"/>
              <a:ext cx="3307826" cy="2032570"/>
            </a:xfrm>
            <a:prstGeom prst="roundRect">
              <a:avLst>
                <a:gd name="adj" fmla="val 1406"/>
              </a:avLst>
            </a:prstGeom>
            <a:solidFill>
              <a:sysClr val="window" lastClr="FFFFFF"/>
            </a:solidFill>
            <a:ln w="12700" cap="flat" cmpd="sng" algn="ctr">
              <a:noFill/>
              <a:prstDash val="solid"/>
              <a:miter lim="800000"/>
            </a:ln>
            <a:effectLst>
              <a:outerShdw blurRad="533400" dist="63500" dir="5400000" sx="99000" sy="99000" algn="t" rotWithShape="0">
                <a:sysClr val="windowText" lastClr="000000">
                  <a:alpha val="15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nvGrpSpPr>
            <p:cNvPr id="49" name="Group 37">
              <a:extLst>
                <a:ext uri="{FF2B5EF4-FFF2-40B4-BE49-F238E27FC236}">
                  <a16:creationId xmlns:a16="http://schemas.microsoft.com/office/drawing/2014/main" id="{4D794968-72B3-61B9-1217-412A81E377AA}"/>
                </a:ext>
              </a:extLst>
            </p:cNvPr>
            <p:cNvGrpSpPr/>
            <p:nvPr/>
          </p:nvGrpSpPr>
          <p:grpSpPr>
            <a:xfrm>
              <a:off x="1398700" y="2467797"/>
              <a:ext cx="2910830" cy="1793942"/>
              <a:chOff x="1350574" y="2467797"/>
              <a:chExt cx="2910830" cy="1793942"/>
            </a:xfrm>
          </p:grpSpPr>
          <p:sp>
            <p:nvSpPr>
              <p:cNvPr id="50" name="TextBox 23">
                <a:extLst>
                  <a:ext uri="{FF2B5EF4-FFF2-40B4-BE49-F238E27FC236}">
                    <a16:creationId xmlns:a16="http://schemas.microsoft.com/office/drawing/2014/main" id="{2D3D3E0A-3772-AC81-8051-B31CF3433C58}"/>
                  </a:ext>
                </a:extLst>
              </p:cNvPr>
              <p:cNvSpPr txBox="1"/>
              <p:nvPr/>
            </p:nvSpPr>
            <p:spPr>
              <a:xfrm>
                <a:off x="1350574" y="2830720"/>
                <a:ext cx="2910830" cy="1431019"/>
              </a:xfrm>
              <a:prstGeom prst="rect">
                <a:avLst/>
              </a:prstGeom>
              <a:noFill/>
            </p:spPr>
            <p:txBody>
              <a:bodyPr wrap="square" rtlCol="0">
                <a:spAutoFit/>
              </a:bodyPr>
              <a:lstStyle/>
              <a:p>
                <a:pPr lvl="0">
                  <a:lnSpc>
                    <a:spcPct val="125000"/>
                  </a:lnSpc>
                  <a:defRPr/>
                </a:pPr>
                <a:r>
                  <a:rPr lang="zh-CN" altLang="en-US" sz="1600" dirty="0">
                    <a:solidFill>
                      <a:prstClr val="black">
                        <a:lumMod val="65000"/>
                        <a:lumOff val="35000"/>
                      </a:prstClr>
                    </a:solidFill>
                    <a:latin typeface="微软雅黑" panose="020B0503020204020204" charset="-122"/>
                    <a:ea typeface="微软雅黑" panose="020B0503020204020204" charset="-122"/>
                    <a:cs typeface="+mn-ea"/>
                  </a:rPr>
                  <a:t>我们的系统还记录了详细的登录信息和登录</a:t>
                </a:r>
                <a:r>
                  <a:rPr lang="en-US" altLang="zh-CN" sz="1600" dirty="0">
                    <a:solidFill>
                      <a:prstClr val="black">
                        <a:lumMod val="65000"/>
                        <a:lumOff val="35000"/>
                      </a:prstClr>
                    </a:solidFill>
                    <a:latin typeface="微软雅黑" panose="020B0503020204020204" charset="-122"/>
                    <a:ea typeface="微软雅黑" panose="020B0503020204020204" charset="-122"/>
                    <a:cs typeface="+mn-ea"/>
                  </a:rPr>
                  <a:t>IP</a:t>
                </a:r>
                <a:r>
                  <a:rPr lang="zh-CN" altLang="en-US" sz="1600" dirty="0">
                    <a:solidFill>
                      <a:prstClr val="black">
                        <a:lumMod val="65000"/>
                        <a:lumOff val="35000"/>
                      </a:prstClr>
                    </a:solidFill>
                    <a:latin typeface="微软雅黑" panose="020B0503020204020204" charset="-122"/>
                    <a:ea typeface="微软雅黑" panose="020B0503020204020204" charset="-122"/>
                    <a:cs typeface="+mn-ea"/>
                  </a:rPr>
                  <a:t>，通过系统日志记录每次用户登录的时间、</a:t>
                </a:r>
                <a:r>
                  <a:rPr lang="en-US" altLang="zh-CN" sz="1600" dirty="0">
                    <a:solidFill>
                      <a:prstClr val="black">
                        <a:lumMod val="65000"/>
                        <a:lumOff val="35000"/>
                      </a:prstClr>
                    </a:solidFill>
                    <a:latin typeface="微软雅黑" panose="020B0503020204020204" charset="-122"/>
                    <a:ea typeface="微软雅黑" panose="020B0503020204020204" charset="-122"/>
                    <a:cs typeface="+mn-ea"/>
                  </a:rPr>
                  <a:t>IP</a:t>
                </a:r>
                <a:r>
                  <a:rPr lang="zh-CN" altLang="en-US" sz="1600" dirty="0">
                    <a:solidFill>
                      <a:prstClr val="black">
                        <a:lumMod val="65000"/>
                        <a:lumOff val="35000"/>
                      </a:prstClr>
                    </a:solidFill>
                    <a:latin typeface="微软雅黑" panose="020B0503020204020204" charset="-122"/>
                    <a:ea typeface="微软雅黑" panose="020B0503020204020204" charset="-122"/>
                    <a:cs typeface="+mn-ea"/>
                  </a:rPr>
                  <a:t>地址以及登录状态，增强了系统的安全性和可追溯性。一旦发现异常登录行为，系统管理员可以迅速采取措施，确保平台安全。</a:t>
                </a:r>
                <a:endPar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endParaRPr>
              </a:p>
            </p:txBody>
          </p:sp>
          <p:sp>
            <p:nvSpPr>
              <p:cNvPr id="51" name="TextBox 24">
                <a:extLst>
                  <a:ext uri="{FF2B5EF4-FFF2-40B4-BE49-F238E27FC236}">
                    <a16:creationId xmlns:a16="http://schemas.microsoft.com/office/drawing/2014/main" id="{D375FCE4-731D-4973-B4AE-DDB163BB7BFD}"/>
                  </a:ext>
                </a:extLst>
              </p:cNvPr>
              <p:cNvSpPr txBox="1"/>
              <p:nvPr/>
            </p:nvSpPr>
            <p:spPr>
              <a:xfrm>
                <a:off x="1350576" y="2467797"/>
                <a:ext cx="2291427" cy="385493"/>
              </a:xfrm>
              <a:prstGeom prst="rect">
                <a:avLst/>
              </a:prstGeom>
              <a:noFill/>
            </p:spPr>
            <p:txBody>
              <a:bodyPr wrap="square" rtlCol="0">
                <a:spAutoFit/>
              </a:bodyPr>
              <a:lstStyle/>
              <a:p>
                <a:pPr lvl="0">
                  <a:lnSpc>
                    <a:spcPct val="120000"/>
                  </a:lnSpc>
                  <a:defRPr/>
                </a:pPr>
                <a:r>
                  <a:rPr lang="en-US" altLang="zh-CN" sz="2000" b="1" dirty="0">
                    <a:solidFill>
                      <a:schemeClr val="tx1">
                        <a:lumMod val="65000"/>
                        <a:lumOff val="35000"/>
                      </a:schemeClr>
                    </a:solidFill>
                    <a:latin typeface="微软雅黑" panose="020B0503020204020204" charset="-122"/>
                    <a:ea typeface="微软雅黑" panose="020B0503020204020204" charset="-122"/>
                    <a:cs typeface="+mn-ea"/>
                    <a:sym typeface="+mn-lt"/>
                  </a:rPr>
                  <a:t>05</a:t>
                </a:r>
                <a:r>
                  <a:rPr lang="zh-CN" altLang="en-US" sz="2000" b="1" dirty="0">
                    <a:solidFill>
                      <a:schemeClr val="tx1">
                        <a:lumMod val="65000"/>
                        <a:lumOff val="35000"/>
                      </a:schemeClr>
                    </a:solidFill>
                    <a:latin typeface="微软雅黑" panose="020B0503020204020204" charset="-122"/>
                    <a:ea typeface="微软雅黑" panose="020B0503020204020204" charset="-122"/>
                    <a:cs typeface="+mn-ea"/>
                    <a:sym typeface="+mn-lt"/>
                  </a:rPr>
                  <a:t> 登录</a:t>
                </a:r>
                <a:r>
                  <a:rPr lang="en-US" altLang="zh-CN" sz="2000" b="1" dirty="0">
                    <a:solidFill>
                      <a:schemeClr val="tx1">
                        <a:lumMod val="65000"/>
                        <a:lumOff val="35000"/>
                      </a:schemeClr>
                    </a:solidFill>
                    <a:latin typeface="微软雅黑" panose="020B0503020204020204" charset="-122"/>
                    <a:ea typeface="微软雅黑" panose="020B0503020204020204" charset="-122"/>
                    <a:cs typeface="+mn-ea"/>
                    <a:sym typeface="+mn-lt"/>
                  </a:rPr>
                  <a:t>IP</a:t>
                </a:r>
                <a:r>
                  <a:rPr lang="zh-CN" altLang="en-US" sz="2000" b="1" dirty="0">
                    <a:solidFill>
                      <a:schemeClr val="tx1">
                        <a:lumMod val="65000"/>
                        <a:lumOff val="35000"/>
                      </a:schemeClr>
                    </a:solidFill>
                    <a:latin typeface="微软雅黑" panose="020B0503020204020204" charset="-122"/>
                    <a:ea typeface="微软雅黑" panose="020B0503020204020204" charset="-122"/>
                    <a:cs typeface="+mn-ea"/>
                    <a:sym typeface="+mn-lt"/>
                  </a:rPr>
                  <a:t>日志记录</a:t>
                </a:r>
                <a:endParaRPr lang="en-US" altLang="zh-CN" sz="2000" b="1"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grpSp>
      </p:grpSp>
      <p:grpSp>
        <p:nvGrpSpPr>
          <p:cNvPr id="52" name="组合 51">
            <a:extLst>
              <a:ext uri="{FF2B5EF4-FFF2-40B4-BE49-F238E27FC236}">
                <a16:creationId xmlns:a16="http://schemas.microsoft.com/office/drawing/2014/main" id="{4E6ACCA0-B530-C866-002A-F9C28498357D}"/>
              </a:ext>
            </a:extLst>
          </p:cNvPr>
          <p:cNvGrpSpPr/>
          <p:nvPr/>
        </p:nvGrpSpPr>
        <p:grpSpPr>
          <a:xfrm>
            <a:off x="7596212" y="4838678"/>
            <a:ext cx="4833934" cy="1876457"/>
            <a:chOff x="1262151" y="2340454"/>
            <a:chExt cx="3104884" cy="1675002"/>
          </a:xfrm>
        </p:grpSpPr>
        <p:sp>
          <p:nvSpPr>
            <p:cNvPr id="53" name="Rectangle: Rounded Corners 19">
              <a:extLst>
                <a:ext uri="{FF2B5EF4-FFF2-40B4-BE49-F238E27FC236}">
                  <a16:creationId xmlns:a16="http://schemas.microsoft.com/office/drawing/2014/main" id="{5BC663DD-43F7-8F20-F258-3B675376E53A}"/>
                </a:ext>
              </a:extLst>
            </p:cNvPr>
            <p:cNvSpPr/>
            <p:nvPr/>
          </p:nvSpPr>
          <p:spPr>
            <a:xfrm>
              <a:off x="1262151" y="2340454"/>
              <a:ext cx="3104884" cy="1675002"/>
            </a:xfrm>
            <a:prstGeom prst="roundRect">
              <a:avLst>
                <a:gd name="adj" fmla="val 1406"/>
              </a:avLst>
            </a:prstGeom>
            <a:solidFill>
              <a:sysClr val="window" lastClr="FFFFFF"/>
            </a:solidFill>
            <a:ln w="12700" cap="flat" cmpd="sng" algn="ctr">
              <a:noFill/>
              <a:prstDash val="solid"/>
              <a:miter lim="800000"/>
            </a:ln>
            <a:effectLst>
              <a:outerShdw blurRad="533400" dist="63500" dir="5400000" sx="99000" sy="99000" algn="t" rotWithShape="0">
                <a:sysClr val="windowText" lastClr="000000">
                  <a:alpha val="15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nvGrpSpPr>
            <p:cNvPr id="54" name="Group 37">
              <a:extLst>
                <a:ext uri="{FF2B5EF4-FFF2-40B4-BE49-F238E27FC236}">
                  <a16:creationId xmlns:a16="http://schemas.microsoft.com/office/drawing/2014/main" id="{D0E91346-A9D8-7258-DE1C-70269BC4A311}"/>
                </a:ext>
              </a:extLst>
            </p:cNvPr>
            <p:cNvGrpSpPr/>
            <p:nvPr/>
          </p:nvGrpSpPr>
          <p:grpSpPr>
            <a:xfrm>
              <a:off x="1398700" y="2467797"/>
              <a:ext cx="2815371" cy="1519210"/>
              <a:chOff x="1350574" y="2467797"/>
              <a:chExt cx="2815371" cy="1519210"/>
            </a:xfrm>
          </p:grpSpPr>
          <p:sp>
            <p:nvSpPr>
              <p:cNvPr id="55" name="TextBox 23">
                <a:extLst>
                  <a:ext uri="{FF2B5EF4-FFF2-40B4-BE49-F238E27FC236}">
                    <a16:creationId xmlns:a16="http://schemas.microsoft.com/office/drawing/2014/main" id="{59CA09D4-44C2-4F8B-7250-442C0D68A24E}"/>
                  </a:ext>
                </a:extLst>
              </p:cNvPr>
              <p:cNvSpPr txBox="1"/>
              <p:nvPr/>
            </p:nvSpPr>
            <p:spPr>
              <a:xfrm>
                <a:off x="1350574" y="2830720"/>
                <a:ext cx="2815371" cy="1156287"/>
              </a:xfrm>
              <a:prstGeom prst="rect">
                <a:avLst/>
              </a:prstGeom>
              <a:noFill/>
            </p:spPr>
            <p:txBody>
              <a:bodyPr wrap="square" rtlCol="0">
                <a:spAutoFit/>
              </a:bodyPr>
              <a:lstStyle/>
              <a:p>
                <a:pPr>
                  <a:lnSpc>
                    <a:spcPct val="125000"/>
                  </a:lnSpc>
                  <a:defRPr/>
                </a:pPr>
                <a:r>
                  <a:rPr lang="zh-CN" altLang="en-US" sz="1600" dirty="0">
                    <a:solidFill>
                      <a:prstClr val="black">
                        <a:lumMod val="65000"/>
                        <a:lumOff val="35000"/>
                      </a:prstClr>
                    </a:solidFill>
                    <a:latin typeface="微软雅黑" panose="020B0503020204020204" charset="-122"/>
                    <a:ea typeface="微软雅黑" panose="020B0503020204020204" charset="-122"/>
                    <a:cs typeface="+mn-ea"/>
                  </a:rPr>
                  <a:t>为了确保数据安全性和业务连续性，我们使用了自动数据备份脚本。通过预先编写的自动化脚本，系统定期对远程数据库进行数据备份，确保关键数据的完整性和可恢复性。</a:t>
                </a:r>
                <a:endPar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endParaRPr>
              </a:p>
            </p:txBody>
          </p:sp>
          <p:sp>
            <p:nvSpPr>
              <p:cNvPr id="56" name="TextBox 24">
                <a:extLst>
                  <a:ext uri="{FF2B5EF4-FFF2-40B4-BE49-F238E27FC236}">
                    <a16:creationId xmlns:a16="http://schemas.microsoft.com/office/drawing/2014/main" id="{0510E3D0-E921-E8E5-CA16-B49AA1C186A7}"/>
                  </a:ext>
                </a:extLst>
              </p:cNvPr>
              <p:cNvSpPr txBox="1"/>
              <p:nvPr/>
            </p:nvSpPr>
            <p:spPr>
              <a:xfrm>
                <a:off x="1350576" y="2467797"/>
                <a:ext cx="2291427" cy="385493"/>
              </a:xfrm>
              <a:prstGeom prst="rect">
                <a:avLst/>
              </a:prstGeom>
              <a:noFill/>
            </p:spPr>
            <p:txBody>
              <a:bodyPr wrap="square" rtlCol="0">
                <a:spAutoFit/>
              </a:bodyPr>
              <a:lstStyle/>
              <a:p>
                <a:pPr lvl="0">
                  <a:lnSpc>
                    <a:spcPct val="120000"/>
                  </a:lnSpc>
                  <a:defRPr/>
                </a:pPr>
                <a:r>
                  <a:rPr lang="en-US" altLang="zh-CN" sz="2000" b="1" dirty="0">
                    <a:solidFill>
                      <a:schemeClr val="tx1">
                        <a:lumMod val="65000"/>
                        <a:lumOff val="35000"/>
                      </a:schemeClr>
                    </a:solidFill>
                    <a:latin typeface="微软雅黑" panose="020B0503020204020204" charset="-122"/>
                    <a:ea typeface="微软雅黑" panose="020B0503020204020204" charset="-122"/>
                    <a:cs typeface="+mn-ea"/>
                    <a:sym typeface="+mn-lt"/>
                  </a:rPr>
                  <a:t>06</a:t>
                </a:r>
                <a:r>
                  <a:rPr lang="zh-CN" altLang="en-US" sz="2000" b="1" dirty="0">
                    <a:solidFill>
                      <a:schemeClr val="tx1">
                        <a:lumMod val="65000"/>
                        <a:lumOff val="35000"/>
                      </a:schemeClr>
                    </a:solidFill>
                    <a:latin typeface="微软雅黑" panose="020B0503020204020204" charset="-122"/>
                    <a:ea typeface="微软雅黑" panose="020B0503020204020204" charset="-122"/>
                    <a:cs typeface="+mn-ea"/>
                    <a:sym typeface="+mn-lt"/>
                  </a:rPr>
                  <a:t> 自动数据备份</a:t>
                </a:r>
                <a:endParaRPr lang="en-US" altLang="zh-CN" sz="2000" b="1"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grpSp>
      </p:grpSp>
      <p:pic>
        <p:nvPicPr>
          <p:cNvPr id="34" name="图片 33">
            <a:extLst>
              <a:ext uri="{FF2B5EF4-FFF2-40B4-BE49-F238E27FC236}">
                <a16:creationId xmlns:a16="http://schemas.microsoft.com/office/drawing/2014/main" id="{6CD24EBB-BF97-0375-D337-791AE9B9D6C6}"/>
              </a:ext>
            </a:extLst>
          </p:cNvPr>
          <p:cNvPicPr>
            <a:picLocks noChangeAspect="1"/>
          </p:cNvPicPr>
          <p:nvPr/>
        </p:nvPicPr>
        <p:blipFill>
          <a:blip r:embed="rId8"/>
          <a:stretch>
            <a:fillRect/>
          </a:stretch>
        </p:blipFill>
        <p:spPr>
          <a:xfrm>
            <a:off x="1575130" y="2029704"/>
            <a:ext cx="9076207" cy="3238781"/>
          </a:xfrm>
          <a:prstGeom prst="rect">
            <a:avLst/>
          </a:prstGeom>
          <a:effectLst>
            <a:outerShdw blurRad="254000" algn="ctr" rotWithShape="0">
              <a:prstClr val="black">
                <a:alpha val="40000"/>
              </a:prstClr>
            </a:outerShdw>
          </a:effectLst>
        </p:spPr>
      </p:pic>
      <p:sp>
        <p:nvSpPr>
          <p:cNvPr id="11" name="箭头: V 形 10">
            <a:extLst>
              <a:ext uri="{FF2B5EF4-FFF2-40B4-BE49-F238E27FC236}">
                <a16:creationId xmlns:a16="http://schemas.microsoft.com/office/drawing/2014/main" id="{2B5A6912-8B6C-E426-EC79-CE8865D12CB8}"/>
              </a:ext>
            </a:extLst>
          </p:cNvPr>
          <p:cNvSpPr/>
          <p:nvPr/>
        </p:nvSpPr>
        <p:spPr>
          <a:xfrm>
            <a:off x="2291245" y="16663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37" name="箭头: V 形 36">
            <a:extLst>
              <a:ext uri="{FF2B5EF4-FFF2-40B4-BE49-F238E27FC236}">
                <a16:creationId xmlns:a16="http://schemas.microsoft.com/office/drawing/2014/main" id="{6E2A71F6-7495-D9F6-FBAB-22A3877E00B5}"/>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40" name="箭头: V 形 39">
            <a:extLst>
              <a:ext uri="{FF2B5EF4-FFF2-40B4-BE49-F238E27FC236}">
                <a16:creationId xmlns:a16="http://schemas.microsoft.com/office/drawing/2014/main" id="{03EA97C6-7C36-AD03-6CC1-1796DADEE283}"/>
              </a:ext>
            </a:extLst>
          </p:cNvPr>
          <p:cNvSpPr/>
          <p:nvPr/>
        </p:nvSpPr>
        <p:spPr>
          <a:xfrm>
            <a:off x="5047753" y="171556"/>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41" name="箭头: V 形 40">
            <a:extLst>
              <a:ext uri="{FF2B5EF4-FFF2-40B4-BE49-F238E27FC236}">
                <a16:creationId xmlns:a16="http://schemas.microsoft.com/office/drawing/2014/main" id="{E63CBA03-961D-523C-45A2-82F4CBD98A63}"/>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42" name="矩形: 圆角 41">
            <a:extLst>
              <a:ext uri="{FF2B5EF4-FFF2-40B4-BE49-F238E27FC236}">
                <a16:creationId xmlns:a16="http://schemas.microsoft.com/office/drawing/2014/main" id="{C442ACF1-B990-3E34-D5EC-631128B26306}"/>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项目亮点</a:t>
            </a:r>
          </a:p>
        </p:txBody>
      </p:sp>
    </p:spTree>
    <p:extLst>
      <p:ext uri="{BB962C8B-B14F-4D97-AF65-F5344CB8AC3E}">
        <p14:creationId xmlns:p14="http://schemas.microsoft.com/office/powerpoint/2010/main" val="3460248463"/>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1+#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2" decel="100000" fill="hold"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1000" fill="hold"/>
                                        <p:tgtEl>
                                          <p:spTgt spid="29"/>
                                        </p:tgtEl>
                                        <p:attrNameLst>
                                          <p:attrName>ppt_x</p:attrName>
                                        </p:attrNameLst>
                                      </p:cBhvr>
                                      <p:tavLst>
                                        <p:tav tm="0">
                                          <p:val>
                                            <p:strVal val="1+#ppt_w/2"/>
                                          </p:val>
                                        </p:tav>
                                        <p:tav tm="100000">
                                          <p:val>
                                            <p:strVal val="#ppt_x"/>
                                          </p:val>
                                        </p:tav>
                                      </p:tavLst>
                                    </p:anim>
                                    <p:anim calcmode="lin" valueType="num">
                                      <p:cBhvr additive="base">
                                        <p:cTn id="17" dur="1000" fill="hold"/>
                                        <p:tgtEl>
                                          <p:spTgt spid="29"/>
                                        </p:tgtEl>
                                        <p:attrNameLst>
                                          <p:attrName>ppt_y</p:attrName>
                                        </p:attrNameLst>
                                      </p:cBhvr>
                                      <p:tavLst>
                                        <p:tav tm="0">
                                          <p:val>
                                            <p:strVal val="#ppt_y"/>
                                          </p:val>
                                        </p:tav>
                                        <p:tav tm="100000">
                                          <p:val>
                                            <p:strVal val="#ppt_y"/>
                                          </p:val>
                                        </p:tav>
                                      </p:tavLst>
                                    </p:anim>
                                  </p:childTnLst>
                                </p:cTn>
                              </p:par>
                              <p:par>
                                <p:cTn id="18" presetID="2" presetClass="entr" presetSubtype="4" decel="100000" fill="hold" nodeType="withEffect">
                                  <p:stCondLst>
                                    <p:cond delay="0"/>
                                  </p:stCondLst>
                                  <p:childTnLst>
                                    <p:set>
                                      <p:cBhvr>
                                        <p:cTn id="19" dur="1" fill="hold">
                                          <p:stCondLst>
                                            <p:cond delay="0"/>
                                          </p:stCondLst>
                                        </p:cTn>
                                        <p:tgtEl>
                                          <p:spTgt spid="30"/>
                                        </p:tgtEl>
                                        <p:attrNameLst>
                                          <p:attrName>style.visibility</p:attrName>
                                        </p:attrNameLst>
                                      </p:cBhvr>
                                      <p:to>
                                        <p:strVal val="visible"/>
                                      </p:to>
                                    </p:set>
                                    <p:anim calcmode="lin" valueType="num">
                                      <p:cBhvr additive="base">
                                        <p:cTn id="20" dur="1000" fill="hold"/>
                                        <p:tgtEl>
                                          <p:spTgt spid="30"/>
                                        </p:tgtEl>
                                        <p:attrNameLst>
                                          <p:attrName>ppt_x</p:attrName>
                                        </p:attrNameLst>
                                      </p:cBhvr>
                                      <p:tavLst>
                                        <p:tav tm="0">
                                          <p:val>
                                            <p:strVal val="#ppt_x"/>
                                          </p:val>
                                        </p:tav>
                                        <p:tav tm="100000">
                                          <p:val>
                                            <p:strVal val="#ppt_x"/>
                                          </p:val>
                                        </p:tav>
                                      </p:tavLst>
                                    </p:anim>
                                    <p:anim calcmode="lin" valueType="num">
                                      <p:cBhvr additive="base">
                                        <p:cTn id="21" dur="1000" fill="hold"/>
                                        <p:tgtEl>
                                          <p:spTgt spid="30"/>
                                        </p:tgtEl>
                                        <p:attrNameLst>
                                          <p:attrName>ppt_y</p:attrName>
                                        </p:attrNameLst>
                                      </p:cBhvr>
                                      <p:tavLst>
                                        <p:tav tm="0">
                                          <p:val>
                                            <p:strVal val="1+#ppt_h/2"/>
                                          </p:val>
                                        </p:tav>
                                        <p:tav tm="100000">
                                          <p:val>
                                            <p:strVal val="#ppt_y"/>
                                          </p:val>
                                        </p:tav>
                                      </p:tavLst>
                                    </p:anim>
                                  </p:childTnLst>
                                </p:cTn>
                              </p:par>
                              <p:par>
                                <p:cTn id="22" presetID="2" presetClass="entr" presetSubtype="4" decel="100000" fill="hold" nodeType="with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1000" fill="hold"/>
                                        <p:tgtEl>
                                          <p:spTgt spid="31"/>
                                        </p:tgtEl>
                                        <p:attrNameLst>
                                          <p:attrName>ppt_x</p:attrName>
                                        </p:attrNameLst>
                                      </p:cBhvr>
                                      <p:tavLst>
                                        <p:tav tm="0">
                                          <p:val>
                                            <p:strVal val="#ppt_x"/>
                                          </p:val>
                                        </p:tav>
                                        <p:tav tm="100000">
                                          <p:val>
                                            <p:strVal val="#ppt_x"/>
                                          </p:val>
                                        </p:tav>
                                      </p:tavLst>
                                    </p:anim>
                                    <p:anim calcmode="lin" valueType="num">
                                      <p:cBhvr additive="base">
                                        <p:cTn id="25" dur="1000" fill="hold"/>
                                        <p:tgtEl>
                                          <p:spTgt spid="31"/>
                                        </p:tgtEl>
                                        <p:attrNameLst>
                                          <p:attrName>ppt_y</p:attrName>
                                        </p:attrNameLst>
                                      </p:cBhvr>
                                      <p:tavLst>
                                        <p:tav tm="0">
                                          <p:val>
                                            <p:strVal val="1+#ppt_h/2"/>
                                          </p:val>
                                        </p:tav>
                                        <p:tav tm="100000">
                                          <p:val>
                                            <p:strVal val="#ppt_y"/>
                                          </p:val>
                                        </p:tav>
                                      </p:tavLst>
                                    </p:anim>
                                  </p:childTnLst>
                                </p:cTn>
                              </p:par>
                              <p:par>
                                <p:cTn id="26" presetID="2" presetClass="entr" presetSubtype="2" decel="100000" fill="hold" nodeType="with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1000" fill="hold"/>
                                        <p:tgtEl>
                                          <p:spTgt spid="12"/>
                                        </p:tgtEl>
                                        <p:attrNameLst>
                                          <p:attrName>ppt_x</p:attrName>
                                        </p:attrNameLst>
                                      </p:cBhvr>
                                      <p:tavLst>
                                        <p:tav tm="0">
                                          <p:val>
                                            <p:strVal val="1+#ppt_w/2"/>
                                          </p:val>
                                        </p:tav>
                                        <p:tav tm="100000">
                                          <p:val>
                                            <p:strVal val="#ppt_x"/>
                                          </p:val>
                                        </p:tav>
                                      </p:tavLst>
                                    </p:anim>
                                    <p:anim calcmode="lin" valueType="num">
                                      <p:cBhvr additive="base">
                                        <p:cTn id="29" dur="1000" fill="hold"/>
                                        <p:tgtEl>
                                          <p:spTgt spid="12"/>
                                        </p:tgtEl>
                                        <p:attrNameLst>
                                          <p:attrName>ppt_y</p:attrName>
                                        </p:attrNameLst>
                                      </p:cBhvr>
                                      <p:tavLst>
                                        <p:tav tm="0">
                                          <p:val>
                                            <p:strVal val="#ppt_y"/>
                                          </p:val>
                                        </p:tav>
                                        <p:tav tm="100000">
                                          <p:val>
                                            <p:strVal val="#ppt_y"/>
                                          </p:val>
                                        </p:tav>
                                      </p:tavLst>
                                    </p:anim>
                                  </p:childTnLst>
                                </p:cTn>
                              </p:par>
                              <p:par>
                                <p:cTn id="30" presetID="2" presetClass="entr" presetSubtype="2" decel="100000" fill="hold" nodeType="withEffect">
                                  <p:stCondLst>
                                    <p:cond delay="0"/>
                                  </p:stCondLst>
                                  <p:childTnLst>
                                    <p:set>
                                      <p:cBhvr>
                                        <p:cTn id="31" dur="1" fill="hold">
                                          <p:stCondLst>
                                            <p:cond delay="0"/>
                                          </p:stCondLst>
                                        </p:cTn>
                                        <p:tgtEl>
                                          <p:spTgt spid="47"/>
                                        </p:tgtEl>
                                        <p:attrNameLst>
                                          <p:attrName>style.visibility</p:attrName>
                                        </p:attrNameLst>
                                      </p:cBhvr>
                                      <p:to>
                                        <p:strVal val="visible"/>
                                      </p:to>
                                    </p:set>
                                    <p:anim calcmode="lin" valueType="num">
                                      <p:cBhvr additive="base">
                                        <p:cTn id="32" dur="1000" fill="hold"/>
                                        <p:tgtEl>
                                          <p:spTgt spid="47"/>
                                        </p:tgtEl>
                                        <p:attrNameLst>
                                          <p:attrName>ppt_x</p:attrName>
                                        </p:attrNameLst>
                                      </p:cBhvr>
                                      <p:tavLst>
                                        <p:tav tm="0">
                                          <p:val>
                                            <p:strVal val="1+#ppt_w/2"/>
                                          </p:val>
                                        </p:tav>
                                        <p:tav tm="100000">
                                          <p:val>
                                            <p:strVal val="#ppt_x"/>
                                          </p:val>
                                        </p:tav>
                                      </p:tavLst>
                                    </p:anim>
                                    <p:anim calcmode="lin" valueType="num">
                                      <p:cBhvr additive="base">
                                        <p:cTn id="33" dur="1000" fill="hold"/>
                                        <p:tgtEl>
                                          <p:spTgt spid="47"/>
                                        </p:tgtEl>
                                        <p:attrNameLst>
                                          <p:attrName>ppt_y</p:attrName>
                                        </p:attrNameLst>
                                      </p:cBhvr>
                                      <p:tavLst>
                                        <p:tav tm="0">
                                          <p:val>
                                            <p:strVal val="#ppt_y"/>
                                          </p:val>
                                        </p:tav>
                                        <p:tav tm="100000">
                                          <p:val>
                                            <p:strVal val="#ppt_y"/>
                                          </p:val>
                                        </p:tav>
                                      </p:tavLst>
                                    </p:anim>
                                  </p:childTnLst>
                                </p:cTn>
                              </p:par>
                              <p:par>
                                <p:cTn id="34" presetID="2" presetClass="entr" presetSubtype="2" decel="100000" fill="hold" nodeType="withEffect">
                                  <p:stCondLst>
                                    <p:cond delay="0"/>
                                  </p:stCondLst>
                                  <p:childTnLst>
                                    <p:set>
                                      <p:cBhvr>
                                        <p:cTn id="35" dur="1" fill="hold">
                                          <p:stCondLst>
                                            <p:cond delay="0"/>
                                          </p:stCondLst>
                                        </p:cTn>
                                        <p:tgtEl>
                                          <p:spTgt spid="52"/>
                                        </p:tgtEl>
                                        <p:attrNameLst>
                                          <p:attrName>style.visibility</p:attrName>
                                        </p:attrNameLst>
                                      </p:cBhvr>
                                      <p:to>
                                        <p:strVal val="visible"/>
                                      </p:to>
                                    </p:set>
                                    <p:anim calcmode="lin" valueType="num">
                                      <p:cBhvr additive="base">
                                        <p:cTn id="36" dur="1000" fill="hold"/>
                                        <p:tgtEl>
                                          <p:spTgt spid="52"/>
                                        </p:tgtEl>
                                        <p:attrNameLst>
                                          <p:attrName>ppt_x</p:attrName>
                                        </p:attrNameLst>
                                      </p:cBhvr>
                                      <p:tavLst>
                                        <p:tav tm="0">
                                          <p:val>
                                            <p:strVal val="1+#ppt_w/2"/>
                                          </p:val>
                                        </p:tav>
                                        <p:tav tm="100000">
                                          <p:val>
                                            <p:strVal val="#ppt_x"/>
                                          </p:val>
                                        </p:tav>
                                      </p:tavLst>
                                    </p:anim>
                                    <p:anim calcmode="lin" valueType="num">
                                      <p:cBhvr additive="base">
                                        <p:cTn id="37" dur="1000" fill="hold"/>
                                        <p:tgtEl>
                                          <p:spTgt spid="52"/>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1000"/>
                                        <p:tgtEl>
                                          <p:spTgt spid="34"/>
                                        </p:tgtEl>
                                      </p:cBhvr>
                                    </p:animEffect>
                                    <p:anim calcmode="lin" valueType="num">
                                      <p:cBhvr>
                                        <p:cTn id="43" dur="1000" fill="hold"/>
                                        <p:tgtEl>
                                          <p:spTgt spid="34"/>
                                        </p:tgtEl>
                                        <p:attrNameLst>
                                          <p:attrName>ppt_x</p:attrName>
                                        </p:attrNameLst>
                                      </p:cBhvr>
                                      <p:tavLst>
                                        <p:tav tm="0">
                                          <p:val>
                                            <p:strVal val="#ppt_x"/>
                                          </p:val>
                                        </p:tav>
                                        <p:tav tm="100000">
                                          <p:val>
                                            <p:strVal val="#ppt_x"/>
                                          </p:val>
                                        </p:tav>
                                      </p:tavLst>
                                    </p:anim>
                                    <p:anim calcmode="lin" valueType="num">
                                      <p:cBhvr>
                                        <p:cTn id="44"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66E7E-12EB-1475-1231-7930F82B2A72}"/>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B8236377-B52B-6091-42EB-51E1D1F0015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41169" r="1917" b="10175"/>
          <a:stretch>
            <a:fillRect/>
          </a:stretch>
        </p:blipFill>
        <p:spPr>
          <a:xfrm>
            <a:off x="0" y="1410834"/>
            <a:ext cx="12192000" cy="4036333"/>
          </a:xfrm>
          <a:prstGeom prst="rect">
            <a:avLst/>
          </a:prstGeom>
        </p:spPr>
      </p:pic>
      <p:pic>
        <p:nvPicPr>
          <p:cNvPr id="10" name="图片 9" descr="图片包含 文本&#10;&#10;描述已自动生成">
            <a:extLst>
              <a:ext uri="{FF2B5EF4-FFF2-40B4-BE49-F238E27FC236}">
                <a16:creationId xmlns:a16="http://schemas.microsoft.com/office/drawing/2014/main" id="{E8C33582-CCD9-BC34-AD5A-BC46543980DB}"/>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141220" cy="806609"/>
          </a:xfrm>
          <a:prstGeom prst="rect">
            <a:avLst/>
          </a:prstGeom>
        </p:spPr>
      </p:pic>
      <p:pic>
        <p:nvPicPr>
          <p:cNvPr id="4" name="图片 3" descr="D:\资料\！三大风景照（外宣）02\三峡大学秋景\秋景（谢丞）\IMG_5757.jpgIMG_5757">
            <a:extLst>
              <a:ext uri="{FF2B5EF4-FFF2-40B4-BE49-F238E27FC236}">
                <a16:creationId xmlns:a16="http://schemas.microsoft.com/office/drawing/2014/main" id="{44077C81-00F7-53A3-5CDB-7FC338CC2120}"/>
              </a:ext>
            </a:extLst>
          </p:cNvPr>
          <p:cNvPicPr>
            <a:picLocks noChangeAspect="1"/>
          </p:cNvPicPr>
          <p:nvPr>
            <p:custDataLst>
              <p:tags r:id="rId1"/>
            </p:custDataLst>
          </p:nvPr>
        </p:nvPicPr>
        <p:blipFill>
          <a:blip r:embed="rId7"/>
          <a:srcRect l="-1" t="30988" r="67" b="20650"/>
          <a:stretch>
            <a:fillRect/>
          </a:stretch>
        </p:blipFill>
        <p:spPr>
          <a:xfrm>
            <a:off x="0" y="1410970"/>
            <a:ext cx="12192000" cy="4036060"/>
          </a:xfrm>
          <a:prstGeom prst="rect">
            <a:avLst/>
          </a:prstGeom>
        </p:spPr>
      </p:pic>
      <p:sp>
        <p:nvSpPr>
          <p:cNvPr id="3" name="矩形 2">
            <a:extLst>
              <a:ext uri="{FF2B5EF4-FFF2-40B4-BE49-F238E27FC236}">
                <a16:creationId xmlns:a16="http://schemas.microsoft.com/office/drawing/2014/main" id="{C087525E-81FC-5A18-EEBE-BCBF3028C2CA}"/>
              </a:ext>
            </a:extLst>
          </p:cNvPr>
          <p:cNvSpPr/>
          <p:nvPr/>
        </p:nvSpPr>
        <p:spPr>
          <a:xfrm>
            <a:off x="0" y="1420924"/>
            <a:ext cx="12192001" cy="4026570"/>
          </a:xfrm>
          <a:prstGeom prst="rect">
            <a:avLst/>
          </a:prstGeom>
          <a:solidFill>
            <a:srgbClr val="54A2FC">
              <a:alpha val="61000"/>
            </a:srgbClr>
          </a:solid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nvGrpSpPr>
          <p:cNvPr id="13" name="组合 12">
            <a:extLst>
              <a:ext uri="{FF2B5EF4-FFF2-40B4-BE49-F238E27FC236}">
                <a16:creationId xmlns:a16="http://schemas.microsoft.com/office/drawing/2014/main" id="{237342B0-0B12-0CC7-F57C-880AFE73D7D5}"/>
              </a:ext>
            </a:extLst>
          </p:cNvPr>
          <p:cNvGrpSpPr/>
          <p:nvPr/>
        </p:nvGrpSpPr>
        <p:grpSpPr>
          <a:xfrm>
            <a:off x="1716502" y="1412777"/>
            <a:ext cx="2254105" cy="2373160"/>
            <a:chOff x="1716502" y="1412777"/>
            <a:chExt cx="2254105" cy="2373160"/>
          </a:xfrm>
        </p:grpSpPr>
        <p:grpSp>
          <p:nvGrpSpPr>
            <p:cNvPr id="14" name="组合 13">
              <a:extLst>
                <a:ext uri="{FF2B5EF4-FFF2-40B4-BE49-F238E27FC236}">
                  <a16:creationId xmlns:a16="http://schemas.microsoft.com/office/drawing/2014/main" id="{14B4333C-25A8-04FC-D0CC-11D9F01E1A85}"/>
                </a:ext>
              </a:extLst>
            </p:cNvPr>
            <p:cNvGrpSpPr/>
            <p:nvPr/>
          </p:nvGrpSpPr>
          <p:grpSpPr>
            <a:xfrm>
              <a:off x="1716502" y="1412777"/>
              <a:ext cx="2254105" cy="2373160"/>
              <a:chOff x="10058399" y="386083"/>
              <a:chExt cx="1138990" cy="1199148"/>
            </a:xfrm>
          </p:grpSpPr>
          <p:sp>
            <p:nvSpPr>
              <p:cNvPr id="16" name="任意多边形: 形状 15">
                <a:extLst>
                  <a:ext uri="{FF2B5EF4-FFF2-40B4-BE49-F238E27FC236}">
                    <a16:creationId xmlns:a16="http://schemas.microsoft.com/office/drawing/2014/main" id="{D291E214-A721-9B02-F854-18B114482B0C}"/>
                  </a:ext>
                </a:extLst>
              </p:cNvPr>
              <p:cNvSpPr/>
              <p:nvPr/>
            </p:nvSpPr>
            <p:spPr>
              <a:xfrm>
                <a:off x="10058399" y="386083"/>
                <a:ext cx="1138990" cy="1199148"/>
              </a:xfrm>
              <a:custGeom>
                <a:avLst/>
                <a:gdLst>
                  <a:gd name="connsiteX0" fmla="*/ 0 w 1138990"/>
                  <a:gd name="connsiteY0" fmla="*/ 0 h 1199148"/>
                  <a:gd name="connsiteX1" fmla="*/ 1138990 w 1138990"/>
                  <a:gd name="connsiteY1" fmla="*/ 0 h 1199148"/>
                  <a:gd name="connsiteX2" fmla="*/ 1138989 w 1138990"/>
                  <a:gd name="connsiteY2" fmla="*/ 629653 h 1199148"/>
                  <a:gd name="connsiteX3" fmla="*/ 569494 w 1138990"/>
                  <a:gd name="connsiteY3" fmla="*/ 1199148 h 1199148"/>
                  <a:gd name="connsiteX4" fmla="*/ 569495 w 1138990"/>
                  <a:gd name="connsiteY4" fmla="*/ 1199147 h 1199148"/>
                  <a:gd name="connsiteX5" fmla="*/ 0 w 1138990"/>
                  <a:gd name="connsiteY5" fmla="*/ 629652 h 119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8990" h="1199148">
                    <a:moveTo>
                      <a:pt x="0" y="0"/>
                    </a:moveTo>
                    <a:lnTo>
                      <a:pt x="1138990" y="0"/>
                    </a:lnTo>
                    <a:lnTo>
                      <a:pt x="1138989" y="629653"/>
                    </a:lnTo>
                    <a:cubicBezTo>
                      <a:pt x="1138989" y="944176"/>
                      <a:pt x="884017" y="1199148"/>
                      <a:pt x="569494" y="1199148"/>
                    </a:cubicBezTo>
                    <a:lnTo>
                      <a:pt x="569495" y="1199147"/>
                    </a:lnTo>
                    <a:cubicBezTo>
                      <a:pt x="254972" y="1199147"/>
                      <a:pt x="0" y="944175"/>
                      <a:pt x="0" y="629652"/>
                    </a:cubicBezTo>
                    <a:close/>
                  </a:path>
                </a:pathLst>
              </a:custGeom>
              <a:solidFill>
                <a:schemeClr val="bg1"/>
              </a:solid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sp>
            <p:nvSpPr>
              <p:cNvPr id="17" name="椭圆 16">
                <a:extLst>
                  <a:ext uri="{FF2B5EF4-FFF2-40B4-BE49-F238E27FC236}">
                    <a16:creationId xmlns:a16="http://schemas.microsoft.com/office/drawing/2014/main" id="{8451E3B1-E108-A9B9-EF77-19A227861F58}"/>
                  </a:ext>
                </a:extLst>
              </p:cNvPr>
              <p:cNvSpPr/>
              <p:nvPr/>
            </p:nvSpPr>
            <p:spPr>
              <a:xfrm>
                <a:off x="10178011" y="535774"/>
                <a:ext cx="899767" cy="899767"/>
              </a:xfrm>
              <a:prstGeom prst="ellipse">
                <a:avLst/>
              </a:prstGeom>
              <a:solidFill>
                <a:srgbClr val="54A2FC"/>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sp>
          <p:nvSpPr>
            <p:cNvPr id="15" name="文本框 14">
              <a:extLst>
                <a:ext uri="{FF2B5EF4-FFF2-40B4-BE49-F238E27FC236}">
                  <a16:creationId xmlns:a16="http://schemas.microsoft.com/office/drawing/2014/main" id="{351744EF-CDFF-9BFC-B2BC-25CC092D4CBB}"/>
                </a:ext>
              </a:extLst>
            </p:cNvPr>
            <p:cNvSpPr txBox="1"/>
            <p:nvPr/>
          </p:nvSpPr>
          <p:spPr>
            <a:xfrm>
              <a:off x="2005264" y="2053389"/>
              <a:ext cx="1652336" cy="1200329"/>
            </a:xfrm>
            <a:prstGeom prst="rect">
              <a:avLst/>
            </a:prstGeom>
            <a:noFill/>
          </p:spPr>
          <p:txBody>
            <a:bodyPr wrap="square" rtlCol="0">
              <a:spAutoFit/>
            </a:bodyPr>
            <a:lstStyle/>
            <a:p>
              <a:pPr algn="ctr"/>
              <a:r>
                <a:rPr lang="en-US" altLang="zh-CN" sz="7200" dirty="0">
                  <a:solidFill>
                    <a:schemeClr val="bg1"/>
                  </a:solidFill>
                  <a:latin typeface="Arial Black" panose="020B0A04020102020204" pitchFamily="34" charset="0"/>
                  <a:ea typeface="思源宋体 CN" panose="02020400000000000000" pitchFamily="18" charset="-122"/>
                </a:rPr>
                <a:t>04</a:t>
              </a:r>
              <a:endParaRPr lang="zh-CN" altLang="en-US" sz="7200" dirty="0">
                <a:solidFill>
                  <a:schemeClr val="bg1"/>
                </a:solidFill>
                <a:latin typeface="Arial Black" panose="020B0A04020102020204" pitchFamily="34" charset="0"/>
                <a:ea typeface="思源宋体 CN" panose="02020400000000000000" pitchFamily="18" charset="-122"/>
              </a:endParaRPr>
            </a:p>
          </p:txBody>
        </p:sp>
      </p:grpSp>
      <p:sp>
        <p:nvSpPr>
          <p:cNvPr id="18" name="矩形 17">
            <a:extLst>
              <a:ext uri="{FF2B5EF4-FFF2-40B4-BE49-F238E27FC236}">
                <a16:creationId xmlns:a16="http://schemas.microsoft.com/office/drawing/2014/main" id="{629BCC5E-7B99-A1F6-F153-F699E3698B4F}"/>
              </a:ext>
            </a:extLst>
          </p:cNvPr>
          <p:cNvSpPr/>
          <p:nvPr/>
        </p:nvSpPr>
        <p:spPr>
          <a:xfrm>
            <a:off x="5174178" y="2423846"/>
            <a:ext cx="2646878" cy="83099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800" b="1" noProof="0" dirty="0">
                <a:ln w="0">
                  <a:noFill/>
                </a:ln>
                <a:solidFill>
                  <a:schemeClr val="bg1"/>
                </a:solidFill>
                <a:latin typeface="微软雅黑" panose="020B0503020204020204" charset="-122"/>
                <a:ea typeface="微软雅黑" panose="020B0503020204020204" charset="-122"/>
                <a:sym typeface="+mn-ea"/>
              </a:rPr>
              <a:t>项目</a:t>
            </a:r>
            <a:r>
              <a:rPr lang="zh-CN" altLang="en-US" sz="4800" b="1" dirty="0">
                <a:ln w="0">
                  <a:noFill/>
                </a:ln>
                <a:solidFill>
                  <a:schemeClr val="bg1"/>
                </a:solidFill>
                <a:latin typeface="微软雅黑" panose="020B0503020204020204" charset="-122"/>
                <a:ea typeface="微软雅黑" panose="020B0503020204020204" charset="-122"/>
                <a:sym typeface="+mn-ea"/>
              </a:rPr>
              <a:t>总结</a:t>
            </a:r>
            <a:endParaRPr kumimoji="0" lang="zh-CN" altLang="en-US" sz="4800" b="1" i="0" u="none" strike="noStrike" kern="1200" cap="none" spc="0" normalizeH="0" baseline="0" noProof="0" dirty="0">
              <a:ln w="0">
                <a:noFill/>
              </a:ln>
              <a:solidFill>
                <a:schemeClr val="bg1"/>
              </a:solidFill>
              <a:effectLst/>
              <a:uLnTx/>
              <a:uFillTx/>
              <a:latin typeface="微软雅黑" panose="020B0503020204020204" charset="-122"/>
              <a:ea typeface="微软雅黑" panose="020B0503020204020204" charset="-122"/>
              <a:cs typeface="+mn-ea"/>
              <a:sym typeface="+mn-ea"/>
            </a:endParaRPr>
          </a:p>
        </p:txBody>
      </p:sp>
      <p:pic>
        <p:nvPicPr>
          <p:cNvPr id="5" name="图片 4" descr="金">
            <a:extLst>
              <a:ext uri="{FF2B5EF4-FFF2-40B4-BE49-F238E27FC236}">
                <a16:creationId xmlns:a16="http://schemas.microsoft.com/office/drawing/2014/main" id="{75370D28-6BDA-D705-C60E-3F32701FCEAF}"/>
              </a:ext>
            </a:extLst>
          </p:cNvPr>
          <p:cNvPicPr>
            <a:picLocks noChangeAspect="1"/>
          </p:cNvPicPr>
          <p:nvPr>
            <p:custDataLst>
              <p:tags r:id="rId2"/>
            </p:custDataLst>
          </p:nvPr>
        </p:nvPicPr>
        <p:blipFill>
          <a:blip r:embed="rId8"/>
          <a:stretch>
            <a:fillRect/>
          </a:stretch>
        </p:blipFill>
        <p:spPr>
          <a:xfrm>
            <a:off x="10159365" y="0"/>
            <a:ext cx="1910715" cy="778510"/>
          </a:xfrm>
          <a:prstGeom prst="rect">
            <a:avLst/>
          </a:prstGeom>
        </p:spPr>
      </p:pic>
      <p:cxnSp>
        <p:nvCxnSpPr>
          <p:cNvPr id="7" name="直接连接符 6">
            <a:extLst>
              <a:ext uri="{FF2B5EF4-FFF2-40B4-BE49-F238E27FC236}">
                <a16:creationId xmlns:a16="http://schemas.microsoft.com/office/drawing/2014/main" id="{8129739A-F892-380A-2B2A-0669ED41DB99}"/>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8" name="矩形 7">
            <a:extLst>
              <a:ext uri="{FF2B5EF4-FFF2-40B4-BE49-F238E27FC236}">
                <a16:creationId xmlns:a16="http://schemas.microsoft.com/office/drawing/2014/main" id="{51A47502-6E44-85AA-2478-B60B2529AAA9}"/>
              </a:ext>
            </a:extLst>
          </p:cNvPr>
          <p:cNvSpPr/>
          <p:nvPr/>
        </p:nvSpPr>
        <p:spPr>
          <a:xfrm>
            <a:off x="4958402" y="3160758"/>
            <a:ext cx="3381993" cy="328936"/>
          </a:xfrm>
          <a:prstGeom prst="rect">
            <a:avLst/>
          </a:prstGeom>
        </p:spPr>
        <p:txBody>
          <a:bodyPr wrap="square">
            <a:spAutoFit/>
          </a:bodyPr>
          <a:lstStyle/>
          <a:p>
            <a:pPr lvl="0" algn="ctr">
              <a:lnSpc>
                <a:spcPct val="120000"/>
              </a:lnSpc>
              <a:defRPr/>
            </a:pPr>
            <a:r>
              <a:rPr lang="en-US" altLang="zh-CN" sz="1400" dirty="0">
                <a:solidFill>
                  <a:prstClr val="white"/>
                </a:solidFill>
                <a:latin typeface="微软雅黑" panose="020B0503020204020204" charset="-122"/>
                <a:ea typeface="微软雅黑" panose="020B0503020204020204" charset="-122"/>
              </a:rPr>
              <a:t>Mini-Market · Project conclusion</a:t>
            </a:r>
          </a:p>
        </p:txBody>
      </p:sp>
      <p:sp>
        <p:nvSpPr>
          <p:cNvPr id="9" name="矩形 8">
            <a:extLst>
              <a:ext uri="{FF2B5EF4-FFF2-40B4-BE49-F238E27FC236}">
                <a16:creationId xmlns:a16="http://schemas.microsoft.com/office/drawing/2014/main" id="{4F872118-0620-D75B-6786-DA07209C218D}"/>
              </a:ext>
            </a:extLst>
          </p:cNvPr>
          <p:cNvSpPr/>
          <p:nvPr/>
        </p:nvSpPr>
        <p:spPr>
          <a:xfrm>
            <a:off x="3106126" y="3497841"/>
            <a:ext cx="6458440" cy="396583"/>
          </a:xfrm>
          <a:prstGeom prst="rect">
            <a:avLst/>
          </a:prstGeom>
        </p:spPr>
        <p:txBody>
          <a:bodyPr wrap="square">
            <a:spAutoFit/>
          </a:bodyPr>
          <a:lstStyle/>
          <a:p>
            <a:pPr algn="ctr">
              <a:lnSpc>
                <a:spcPct val="120000"/>
              </a:lnSpc>
              <a:defRPr/>
            </a:pPr>
            <a:r>
              <a:rPr lang="zh-CN" altLang="en-US" b="1" dirty="0">
                <a:solidFill>
                  <a:prstClr val="white"/>
                </a:solidFill>
                <a:latin typeface="微软雅黑" panose="020B0503020204020204" charset="-122"/>
                <a:ea typeface="微软雅黑" panose="020B0503020204020204" charset="-122"/>
              </a:rPr>
              <a:t>团队合作 </a:t>
            </a:r>
            <a:r>
              <a:rPr lang="en-US" altLang="zh-CN" b="1" dirty="0">
                <a:solidFill>
                  <a:prstClr val="white"/>
                </a:solidFill>
                <a:latin typeface="微软雅黑" panose="020B0503020204020204" charset="-122"/>
                <a:ea typeface="微软雅黑" panose="020B0503020204020204" charset="-122"/>
              </a:rPr>
              <a:t>· </a:t>
            </a:r>
            <a:r>
              <a:rPr lang="zh-CN" altLang="en-US" b="1" dirty="0">
                <a:solidFill>
                  <a:prstClr val="white"/>
                </a:solidFill>
                <a:latin typeface="微软雅黑" panose="020B0503020204020204" charset="-122"/>
                <a:ea typeface="微软雅黑" panose="020B0503020204020204" charset="-122"/>
              </a:rPr>
              <a:t>成员心得</a:t>
            </a:r>
            <a:endParaRPr lang="en-US" altLang="zh-CN" b="1" dirty="0">
              <a:solidFill>
                <a:prstClr val="white"/>
              </a:solidFill>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1163710606"/>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2" presetClass="entr" presetSubtype="8"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0-#ppt_w/2"/>
                                          </p:val>
                                        </p:tav>
                                        <p:tav tm="100000">
                                          <p:val>
                                            <p:strVal val="#ppt_x"/>
                                          </p:val>
                                        </p:tav>
                                      </p:tavLst>
                                    </p:anim>
                                    <p:anim calcmode="lin" valueType="num">
                                      <p:cBhvr additive="base">
                                        <p:cTn id="14" dur="500" fill="hold"/>
                                        <p:tgtEl>
                                          <p:spTgt spid="13"/>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2" presetClass="entr" presetSubtype="8"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18" grpId="0"/>
      <p:bldP spid="8"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D:\资料\！三大风景照（外宣）02\三峡大学秋景\秋景（谢丞）\IMG_5757.jpgIMG_5757"/>
          <p:cNvPicPr>
            <a:picLocks noGrp="1" noRot="1" noChangeAspect="1" noMove="1" noResize="1" noEditPoints="1" noAdjustHandles="1" noChangeArrowheads="1" noChangeShapeType="1" noCrop="1"/>
          </p:cNvPicPr>
          <p:nvPr>
            <p:custDataLst>
              <p:tags r:id="rId1"/>
            </p:custDataLst>
          </p:nvPr>
        </p:nvPicPr>
        <p:blipFill>
          <a:blip r:embed="rId5">
            <a:alphaModFix amt="16000"/>
          </a:blip>
          <a:srcRect t="17832"/>
          <a:stretch>
            <a:fillRect/>
          </a:stretch>
        </p:blipFill>
        <p:spPr>
          <a:xfrm>
            <a:off x="0" y="-635"/>
            <a:ext cx="12192635" cy="6858635"/>
          </a:xfrm>
          <a:prstGeom prst="rect">
            <a:avLst/>
          </a:prstGeom>
        </p:spPr>
      </p:pic>
      <p:pic>
        <p:nvPicPr>
          <p:cNvPr id="3" name="图片 2" descr="图片包含 文本&#10;&#10;描述已自动生成">
            <a:extLst>
              <a:ext uri="{FF2B5EF4-FFF2-40B4-BE49-F238E27FC236}">
                <a16:creationId xmlns:a16="http://schemas.microsoft.com/office/drawing/2014/main" id="{5B902217-A9B3-0389-1A17-5C076ED27606}"/>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pic>
        <p:nvPicPr>
          <p:cNvPr id="30" name="图片 29" descr="金"/>
          <p:cNvPicPr>
            <a:picLocks noGrp="1" noRot="1" noChangeAspect="1" noMove="1" noResize="1" noEditPoints="1" noAdjustHandles="1" noChangeArrowheads="1" noChangeShapeType="1" noCrop="1"/>
          </p:cNvPicPr>
          <p:nvPr>
            <p:custDataLst>
              <p:tags r:id="rId2"/>
            </p:custDataLst>
          </p:nvPr>
        </p:nvPicPr>
        <p:blipFill>
          <a:blip r:embed="rId7"/>
          <a:stretch>
            <a:fillRect/>
          </a:stretch>
        </p:blipFill>
        <p:spPr>
          <a:xfrm>
            <a:off x="10159365" y="0"/>
            <a:ext cx="1910715" cy="778510"/>
          </a:xfrm>
          <a:prstGeom prst="rect">
            <a:avLst/>
          </a:prstGeom>
        </p:spPr>
      </p:pic>
      <p:cxnSp>
        <p:nvCxnSpPr>
          <p:cNvPr id="10" name="直接连接符 9">
            <a:extLst>
              <a:ext uri="{FF2B5EF4-FFF2-40B4-BE49-F238E27FC236}">
                <a16:creationId xmlns:a16="http://schemas.microsoft.com/office/drawing/2014/main" id="{D6B97304-D1C2-D2B8-B140-1F0AA5E8C512}"/>
              </a:ext>
            </a:extLst>
          </p:cNvPr>
          <p:cNvCxnSpPr>
            <a:cxnSpLocks noGrp="1" noRot="1" noMove="1" noResize="1" noEditPoints="1" noAdjustHandles="1" noChangeArrowheads="1" noChangeShapeType="1"/>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pic>
        <p:nvPicPr>
          <p:cNvPr id="4" name="图片 3">
            <a:extLst>
              <a:ext uri="{FF2B5EF4-FFF2-40B4-BE49-F238E27FC236}">
                <a16:creationId xmlns:a16="http://schemas.microsoft.com/office/drawing/2014/main" id="{C806E1EC-9F2B-15B2-BA9B-AA8ADB0774FF}"/>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p:blipFill>
        <p:spPr>
          <a:xfrm>
            <a:off x="427543" y="1180011"/>
            <a:ext cx="4001391" cy="5336231"/>
          </a:xfrm>
          <a:prstGeom prst="rect">
            <a:avLst/>
          </a:prstGeom>
          <a:effectLst>
            <a:outerShdw blurRad="254000" algn="ctr" rotWithShape="0">
              <a:prstClr val="black">
                <a:alpha val="40000"/>
              </a:prstClr>
            </a:outerShdw>
          </a:effectLst>
        </p:spPr>
      </p:pic>
      <p:pic>
        <p:nvPicPr>
          <p:cNvPr id="5" name="图片 4">
            <a:extLst>
              <a:ext uri="{FF2B5EF4-FFF2-40B4-BE49-F238E27FC236}">
                <a16:creationId xmlns:a16="http://schemas.microsoft.com/office/drawing/2014/main" id="{37025B9A-4D00-70D9-05EF-C0A11A580CA3}"/>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p:blipFill>
        <p:spPr>
          <a:xfrm>
            <a:off x="1952526" y="1677152"/>
            <a:ext cx="5494754" cy="4121066"/>
          </a:xfrm>
          <a:prstGeom prst="rect">
            <a:avLst/>
          </a:prstGeom>
          <a:effectLst>
            <a:outerShdw blurRad="254000" algn="ctr" rotWithShape="0">
              <a:prstClr val="black">
                <a:alpha val="40000"/>
              </a:prstClr>
            </a:outerShdw>
          </a:effectLst>
        </p:spPr>
      </p:pic>
      <p:pic>
        <p:nvPicPr>
          <p:cNvPr id="7" name="图片 6" descr="桌子上的电脑萤幕前的人们&#10;&#10;低可信度描述已自动生成">
            <a:extLst>
              <a:ext uri="{FF2B5EF4-FFF2-40B4-BE49-F238E27FC236}">
                <a16:creationId xmlns:a16="http://schemas.microsoft.com/office/drawing/2014/main" id="{4AB3B1C4-15C1-7B6F-2C63-86957DD7021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65918" y="1089979"/>
            <a:ext cx="7235017" cy="5426263"/>
          </a:xfrm>
          <a:prstGeom prst="rect">
            <a:avLst/>
          </a:prstGeom>
          <a:effectLst>
            <a:outerShdw blurRad="254000" algn="ctr" rotWithShape="0">
              <a:prstClr val="black">
                <a:alpha val="40000"/>
              </a:prstClr>
            </a:outerShdw>
          </a:effectLst>
        </p:spPr>
      </p:pic>
      <p:pic>
        <p:nvPicPr>
          <p:cNvPr id="11" name="图片 10" descr="人在玩电脑&#10;&#10;低可信度描述已自动生成">
            <a:extLst>
              <a:ext uri="{FF2B5EF4-FFF2-40B4-BE49-F238E27FC236}">
                <a16:creationId xmlns:a16="http://schemas.microsoft.com/office/drawing/2014/main" id="{2C5EC6C5-CFBF-570B-64AA-E398D624103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119160" y="1009131"/>
            <a:ext cx="7570652" cy="5677989"/>
          </a:xfrm>
          <a:prstGeom prst="rect">
            <a:avLst/>
          </a:prstGeom>
          <a:effectLst>
            <a:outerShdw blurRad="254000" algn="ctr" rotWithShape="0">
              <a:prstClr val="black">
                <a:alpha val="40000"/>
              </a:prstClr>
            </a:outerShdw>
          </a:effectLst>
        </p:spPr>
      </p:pic>
      <p:sp>
        <p:nvSpPr>
          <p:cNvPr id="6" name="箭头: V 形 5">
            <a:extLst>
              <a:ext uri="{FF2B5EF4-FFF2-40B4-BE49-F238E27FC236}">
                <a16:creationId xmlns:a16="http://schemas.microsoft.com/office/drawing/2014/main" id="{E8FA83C5-F249-5A09-5B28-8DB9F5D53575}"/>
              </a:ext>
            </a:extLst>
          </p:cNvPr>
          <p:cNvSpPr/>
          <p:nvPr/>
        </p:nvSpPr>
        <p:spPr>
          <a:xfrm>
            <a:off x="2291245" y="16663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9" name="箭头: V 形 8">
            <a:extLst>
              <a:ext uri="{FF2B5EF4-FFF2-40B4-BE49-F238E27FC236}">
                <a16:creationId xmlns:a16="http://schemas.microsoft.com/office/drawing/2014/main" id="{79417183-B232-4278-DB48-637A6519CE91}"/>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12" name="箭头: V 形 11">
            <a:extLst>
              <a:ext uri="{FF2B5EF4-FFF2-40B4-BE49-F238E27FC236}">
                <a16:creationId xmlns:a16="http://schemas.microsoft.com/office/drawing/2014/main" id="{D20653E2-B3E1-F4AC-B1D8-2FB3F3264AE1}"/>
              </a:ext>
            </a:extLst>
          </p:cNvPr>
          <p:cNvSpPr/>
          <p:nvPr/>
        </p:nvSpPr>
        <p:spPr>
          <a:xfrm>
            <a:off x="5047753" y="171556"/>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13" name="箭头: V 形 12">
            <a:extLst>
              <a:ext uri="{FF2B5EF4-FFF2-40B4-BE49-F238E27FC236}">
                <a16:creationId xmlns:a16="http://schemas.microsoft.com/office/drawing/2014/main" id="{BD086F44-5CC8-D60F-9373-76177075DEAD}"/>
              </a:ext>
            </a:extLst>
          </p:cNvPr>
          <p:cNvSpPr/>
          <p:nvPr/>
        </p:nvSpPr>
        <p:spPr>
          <a:xfrm>
            <a:off x="6411120" y="168179"/>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14" name="矩形: 圆角 13">
            <a:extLst>
              <a:ext uri="{FF2B5EF4-FFF2-40B4-BE49-F238E27FC236}">
                <a16:creationId xmlns:a16="http://schemas.microsoft.com/office/drawing/2014/main" id="{803E2A55-445B-0163-B1C9-AB51F5A1EB05}"/>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Tree>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000"/>
                                        <p:tgtEl>
                                          <p:spTgt spid="11"/>
                                        </p:tgtEl>
                                      </p:cBhvr>
                                    </p:animEffect>
                                    <p:anim calcmode="lin" valueType="num">
                                      <p:cBhvr>
                                        <p:cTn id="26" dur="1000" fill="hold"/>
                                        <p:tgtEl>
                                          <p:spTgt spid="11"/>
                                        </p:tgtEl>
                                        <p:attrNameLst>
                                          <p:attrName>ppt_x</p:attrName>
                                        </p:attrNameLst>
                                      </p:cBhvr>
                                      <p:tavLst>
                                        <p:tav tm="0">
                                          <p:val>
                                            <p:strVal val="#ppt_x"/>
                                          </p:val>
                                        </p:tav>
                                        <p:tav tm="100000">
                                          <p:val>
                                            <p:strVal val="#ppt_x"/>
                                          </p:val>
                                        </p:tav>
                                      </p:tavLst>
                                    </p:anim>
                                    <p:anim calcmode="lin" valueType="num">
                                      <p:cBhvr>
                                        <p:cTn id="2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4564C-6EEB-3FA3-29E5-28F08C3F8D91}"/>
            </a:ext>
          </a:extLst>
        </p:cNvPr>
        <p:cNvGrpSpPr/>
        <p:nvPr/>
      </p:nvGrpSpPr>
      <p:grpSpPr>
        <a:xfrm>
          <a:off x="0" y="0"/>
          <a:ext cx="0" cy="0"/>
          <a:chOff x="0" y="0"/>
          <a:chExt cx="0" cy="0"/>
        </a:xfrm>
      </p:grpSpPr>
      <p:pic>
        <p:nvPicPr>
          <p:cNvPr id="32" name="图片 31" descr="D:\资料\！三大风景照（外宣）02\三峡大学秋景\秋景（谢丞）\IMG_5757.jpgIMG_5757">
            <a:extLst>
              <a:ext uri="{FF2B5EF4-FFF2-40B4-BE49-F238E27FC236}">
                <a16:creationId xmlns:a16="http://schemas.microsoft.com/office/drawing/2014/main" id="{17545437-1338-BA4D-976E-BC11AC521662}"/>
              </a:ext>
            </a:extLst>
          </p:cNvPr>
          <p:cNvPicPr>
            <a:picLocks noChangeAspect="1"/>
          </p:cNvPicPr>
          <p:nvPr>
            <p:custDataLst>
              <p:tags r:id="rId1"/>
            </p:custDataLst>
          </p:nvPr>
        </p:nvPicPr>
        <p:blipFill>
          <a:blip r:embed="rId5">
            <a:alphaModFix amt="16000"/>
          </a:blip>
          <a:srcRect t="17832"/>
          <a:stretch>
            <a:fillRect/>
          </a:stretch>
        </p:blipFill>
        <p:spPr>
          <a:xfrm>
            <a:off x="0" y="-635"/>
            <a:ext cx="12192635" cy="6858635"/>
          </a:xfrm>
          <a:prstGeom prst="rect">
            <a:avLst/>
          </a:prstGeom>
        </p:spPr>
      </p:pic>
      <p:pic>
        <p:nvPicPr>
          <p:cNvPr id="4" name="图片 3" descr="图片包含 文本&#10;&#10;描述已自动生成">
            <a:extLst>
              <a:ext uri="{FF2B5EF4-FFF2-40B4-BE49-F238E27FC236}">
                <a16:creationId xmlns:a16="http://schemas.microsoft.com/office/drawing/2014/main" id="{9E2A876E-5D89-7B90-547D-4B99672F1D35}"/>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sp>
        <p:nvSpPr>
          <p:cNvPr id="6" name="Rectangle 1">
            <a:extLst>
              <a:ext uri="{FF2B5EF4-FFF2-40B4-BE49-F238E27FC236}">
                <a16:creationId xmlns:a16="http://schemas.microsoft.com/office/drawing/2014/main" id="{DEE253B7-C544-69FE-5CAF-BA03AEA2A898}"/>
              </a:ext>
            </a:extLst>
          </p:cNvPr>
          <p:cNvSpPr/>
          <p:nvPr/>
        </p:nvSpPr>
        <p:spPr>
          <a:xfrm>
            <a:off x="1219199" y="1395662"/>
            <a:ext cx="4491787" cy="2276451"/>
          </a:xfrm>
          <a:prstGeom prst="rect">
            <a:avLst/>
          </a:prstGeom>
          <a:solidFill>
            <a:srgbClr val="54A2FC"/>
          </a:solidFill>
          <a:ln w="12700" cap="flat" cmpd="sng" algn="ctr">
            <a:noFill/>
            <a:prstDash val="solid"/>
            <a:miter lim="800000"/>
          </a:ln>
          <a:effectLst>
            <a:outerShdw blurRad="533400" dist="63500" dir="5400000" sx="99000" sy="99000" algn="t" rotWithShape="0">
              <a:sysClr val="windowText" lastClr="000000">
                <a:alpha val="15000"/>
              </a:sysClr>
            </a:outerShdw>
          </a:effectLst>
        </p:spPr>
        <p:txBody>
          <a:bodyPr rtlCol="0" anchor="ctr"/>
          <a:lstStyle/>
          <a:p>
            <a:pPr algn="ctr"/>
            <a:endParaRPr lang="en-US" kern="0" dirty="0">
              <a:solidFill>
                <a:prstClr val="white"/>
              </a:solidFill>
              <a:latin typeface="微软雅黑" panose="020B0503020204020204" charset="-122"/>
              <a:ea typeface="微软雅黑" panose="020B0503020204020204" charset="-122"/>
              <a:cs typeface="+mn-ea"/>
              <a:sym typeface="+mn-lt"/>
            </a:endParaRPr>
          </a:p>
        </p:txBody>
      </p:sp>
      <p:pic>
        <p:nvPicPr>
          <p:cNvPr id="3" name="图片 2" descr="D:\资料\！三大风景照（外宣）02\三峡大学秋景\秋景（谢丞）\IMG_5757.jpgIMG_5757">
            <a:extLst>
              <a:ext uri="{FF2B5EF4-FFF2-40B4-BE49-F238E27FC236}">
                <a16:creationId xmlns:a16="http://schemas.microsoft.com/office/drawing/2014/main" id="{98A38D6F-5D08-2150-BA5E-CDD2909654B7}"/>
              </a:ext>
            </a:extLst>
          </p:cNvPr>
          <p:cNvPicPr>
            <a:picLocks noChangeAspect="1"/>
          </p:cNvPicPr>
          <p:nvPr/>
        </p:nvPicPr>
        <p:blipFill rotWithShape="1">
          <a:blip r:embed="rId5"/>
          <a:srcRect/>
          <a:stretch>
            <a:fillRect/>
          </a:stretch>
        </p:blipFill>
        <p:spPr>
          <a:xfrm>
            <a:off x="5685790" y="1390650"/>
            <a:ext cx="5399405" cy="3565525"/>
          </a:xfrm>
          <a:prstGeom prst="rect">
            <a:avLst/>
          </a:prstGeom>
          <a:solidFill>
            <a:srgbClr val="3E5EE3"/>
          </a:solidFill>
          <a:ln w="12700" cap="flat" cmpd="sng" algn="ctr">
            <a:noFill/>
            <a:prstDash val="solid"/>
            <a:miter lim="800000"/>
            <a:headEnd/>
            <a:tailEnd/>
          </a:ln>
          <a:effectLst>
            <a:outerShdw blurRad="533400" dist="63500" dir="5400000" sx="99000" sy="99000" algn="t" rotWithShape="0">
              <a:sysClr val="windowText" lastClr="000000">
                <a:alpha val="15000"/>
              </a:sysClr>
            </a:outerShdw>
          </a:effectLst>
        </p:spPr>
      </p:pic>
      <p:grpSp>
        <p:nvGrpSpPr>
          <p:cNvPr id="29" name="组合 28">
            <a:extLst>
              <a:ext uri="{FF2B5EF4-FFF2-40B4-BE49-F238E27FC236}">
                <a16:creationId xmlns:a16="http://schemas.microsoft.com/office/drawing/2014/main" id="{A2B24CAD-6D8B-6121-0EAF-594246478754}"/>
              </a:ext>
            </a:extLst>
          </p:cNvPr>
          <p:cNvGrpSpPr/>
          <p:nvPr/>
        </p:nvGrpSpPr>
        <p:grpSpPr>
          <a:xfrm>
            <a:off x="345402" y="1076961"/>
            <a:ext cx="11501194" cy="5527039"/>
            <a:chOff x="1213262" y="2469704"/>
            <a:chExt cx="3287243" cy="3985247"/>
          </a:xfrm>
        </p:grpSpPr>
        <p:sp>
          <p:nvSpPr>
            <p:cNvPr id="9" name="Rectangle: Rounded Corners 19">
              <a:extLst>
                <a:ext uri="{FF2B5EF4-FFF2-40B4-BE49-F238E27FC236}">
                  <a16:creationId xmlns:a16="http://schemas.microsoft.com/office/drawing/2014/main" id="{9BBF0305-FD2F-8F0A-FF3C-23AC5B88992B}"/>
                </a:ext>
              </a:extLst>
            </p:cNvPr>
            <p:cNvSpPr/>
            <p:nvPr/>
          </p:nvSpPr>
          <p:spPr>
            <a:xfrm>
              <a:off x="1213262" y="2469704"/>
              <a:ext cx="3287243" cy="3985247"/>
            </a:xfrm>
            <a:prstGeom prst="roundRect">
              <a:avLst>
                <a:gd name="adj" fmla="val 1406"/>
              </a:avLst>
            </a:prstGeom>
            <a:solidFill>
              <a:sysClr val="window" lastClr="FFFFFF"/>
            </a:solidFill>
            <a:ln w="12700" cap="flat" cmpd="sng" algn="ctr">
              <a:noFill/>
              <a:prstDash val="solid"/>
              <a:miter lim="800000"/>
            </a:ln>
            <a:effectLst>
              <a:outerShdw blurRad="533400" dist="63500" dir="5400000" sx="99000" sy="99000" algn="t" rotWithShape="0">
                <a:sysClr val="windowText" lastClr="000000">
                  <a:alpha val="15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5" name="TextBox 23">
              <a:extLst>
                <a:ext uri="{FF2B5EF4-FFF2-40B4-BE49-F238E27FC236}">
                  <a16:creationId xmlns:a16="http://schemas.microsoft.com/office/drawing/2014/main" id="{52520F22-87B7-6285-6D55-72D08C64DBF7}"/>
                </a:ext>
              </a:extLst>
            </p:cNvPr>
            <p:cNvSpPr txBox="1"/>
            <p:nvPr/>
          </p:nvSpPr>
          <p:spPr>
            <a:xfrm>
              <a:off x="1266337" y="2549956"/>
              <a:ext cx="3176435" cy="3818982"/>
            </a:xfrm>
            <a:prstGeom prst="rect">
              <a:avLst/>
            </a:prstGeom>
            <a:noFill/>
          </p:spPr>
          <p:txBody>
            <a:bodyPr wrap="square" rtlCol="0">
              <a:spAutoFit/>
            </a:bodyPr>
            <a:lstStyle/>
            <a:p>
              <a:pPr lvl="0" algn="just">
                <a:lnSpc>
                  <a:spcPct val="125000"/>
                </a:lnSpc>
                <a:spcBef>
                  <a:spcPts val="1200"/>
                </a:spcBef>
                <a:defRPr/>
              </a:pPr>
              <a:r>
                <a:rPr lang="zh-CN" altLang="en-US" sz="1600" b="1" dirty="0">
                  <a:solidFill>
                    <a:prstClr val="black">
                      <a:lumMod val="65000"/>
                      <a:lumOff val="35000"/>
                    </a:prstClr>
                  </a:solidFill>
                  <a:latin typeface="微软雅黑" panose="020B0503020204020204" charset="-122"/>
                  <a:ea typeface="微软雅黑" panose="020B0503020204020204" charset="-122"/>
                  <a:cs typeface="+mn-ea"/>
                  <a:sym typeface="+mn-lt"/>
                </a:rPr>
                <a:t>胡国昌</a:t>
              </a:r>
              <a:r>
                <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rPr>
                <a:t>：这次软工实践中，我</a:t>
              </a:r>
              <a:r>
                <a:rPr lang="zh-CN" altLang="en-US" sz="1600" dirty="0">
                  <a:solidFill>
                    <a:prstClr val="black">
                      <a:lumMod val="65000"/>
                      <a:lumOff val="35000"/>
                    </a:prstClr>
                  </a:solidFill>
                  <a:latin typeface="微软雅黑" panose="020B0503020204020204" charset="-122"/>
                  <a:ea typeface="微软雅黑" panose="020B0503020204020204" charset="-122"/>
                  <a:cs typeface="+mn-ea"/>
                </a:rPr>
                <a:t>学会了前后端协作确保接口一致和有效沟通，提升开发效率和系统稳定性。开发流程规范化通过代码规范、版本控制和模块化设计，提高团队协作和代码质量。测试通过单元、集成和自动化测试，提前发现问题，确保系统稳定和可维护性。</a:t>
              </a:r>
              <a:endParaRPr lang="en-US" altLang="zh-CN" sz="1600" b="1" dirty="0">
                <a:solidFill>
                  <a:prstClr val="black">
                    <a:lumMod val="65000"/>
                    <a:lumOff val="35000"/>
                  </a:prstClr>
                </a:solidFill>
                <a:latin typeface="微软雅黑" panose="020B0503020204020204" charset="-122"/>
                <a:ea typeface="微软雅黑" panose="020B0503020204020204" charset="-122"/>
                <a:cs typeface="+mn-ea"/>
                <a:sym typeface="+mn-lt"/>
              </a:endParaRPr>
            </a:p>
            <a:p>
              <a:pPr lvl="0" algn="just">
                <a:lnSpc>
                  <a:spcPct val="125000"/>
                </a:lnSpc>
                <a:spcBef>
                  <a:spcPts val="1200"/>
                </a:spcBef>
                <a:defRPr/>
              </a:pPr>
              <a:r>
                <a:rPr lang="zh-CN" altLang="en-US" sz="1600" b="1" dirty="0">
                  <a:solidFill>
                    <a:prstClr val="black">
                      <a:lumMod val="65000"/>
                      <a:lumOff val="35000"/>
                    </a:prstClr>
                  </a:solidFill>
                  <a:latin typeface="微软雅黑" panose="020B0503020204020204" charset="-122"/>
                  <a:ea typeface="微软雅黑" panose="020B0503020204020204" charset="-122"/>
                  <a:cs typeface="+mn-ea"/>
                  <a:sym typeface="+mn-lt"/>
                </a:rPr>
                <a:t>向申赤</a:t>
              </a:r>
              <a:r>
                <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rPr>
                <a:t>：在这次软工项目实践中，尽管项目前期遇到了许多麻烦和困难，但后面逐渐适应，进入状态。在具体任务分工中，我主要负责项目文档类的编辑和部分前端页面代码。期间我学习到了很多，包括一个项目开发流程的结构，以及</a:t>
              </a:r>
              <a:r>
                <a:rPr lang="en-US" altLang="zh-CN" sz="1600" dirty="0">
                  <a:solidFill>
                    <a:prstClr val="black">
                      <a:lumMod val="65000"/>
                      <a:lumOff val="35000"/>
                    </a:prstClr>
                  </a:solidFill>
                  <a:latin typeface="微软雅黑" panose="020B0503020204020204" charset="-122"/>
                  <a:ea typeface="微软雅黑" panose="020B0503020204020204" charset="-122"/>
                  <a:cs typeface="+mn-ea"/>
                  <a:sym typeface="+mn-lt"/>
                </a:rPr>
                <a:t>Java</a:t>
              </a:r>
              <a:r>
                <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rPr>
                <a:t>一些常用的构件；此外，我也明白了团队合作的重要性。</a:t>
              </a:r>
              <a:endParaRPr lang="en-US" altLang="zh-CN" sz="1600" dirty="0">
                <a:solidFill>
                  <a:prstClr val="black">
                    <a:lumMod val="65000"/>
                    <a:lumOff val="35000"/>
                  </a:prstClr>
                </a:solidFill>
                <a:latin typeface="微软雅黑" panose="020B0503020204020204" charset="-122"/>
                <a:ea typeface="微软雅黑" panose="020B0503020204020204" charset="-122"/>
                <a:cs typeface="+mn-ea"/>
                <a:sym typeface="+mn-lt"/>
              </a:endParaRPr>
            </a:p>
            <a:p>
              <a:pPr algn="just">
                <a:lnSpc>
                  <a:spcPct val="125000"/>
                </a:lnSpc>
                <a:spcBef>
                  <a:spcPts val="1200"/>
                </a:spcBef>
                <a:defRPr/>
              </a:pPr>
              <a:r>
                <a:rPr lang="zh-CN" altLang="en-US" sz="1600" b="1" dirty="0">
                  <a:solidFill>
                    <a:prstClr val="black">
                      <a:lumMod val="65000"/>
                      <a:lumOff val="35000"/>
                    </a:prstClr>
                  </a:solidFill>
                  <a:latin typeface="微软雅黑" panose="020B0503020204020204" charset="-122"/>
                  <a:ea typeface="微软雅黑" panose="020B0503020204020204" charset="-122"/>
                  <a:cs typeface="+mn-ea"/>
                  <a:sym typeface="+mn-lt"/>
                </a:rPr>
                <a:t>杜楷辉</a:t>
              </a:r>
              <a:r>
                <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rPr>
                <a:t>：我负责收集队员意见，整合列出项目需求和功能，撰写需求文档，在之后绘制产品用例图和</a:t>
              </a:r>
              <a:r>
                <a:rPr lang="en-US" altLang="zh-CN" sz="1600" dirty="0">
                  <a:solidFill>
                    <a:prstClr val="black">
                      <a:lumMod val="65000"/>
                      <a:lumOff val="35000"/>
                    </a:prstClr>
                  </a:solidFill>
                  <a:latin typeface="微软雅黑" panose="020B0503020204020204" charset="-122"/>
                  <a:ea typeface="微软雅黑" panose="020B0503020204020204" charset="-122"/>
                  <a:cs typeface="+mn-ea"/>
                  <a:sym typeface="+mn-lt"/>
                </a:rPr>
                <a:t>UI</a:t>
              </a:r>
              <a:r>
                <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rPr>
                <a:t>原型图。而我工作的顺利进展离不开团队的高效协作开发，在与团队讨论产品可行性和优先级的过程中，我深刻体会到合作与持续反馈的重要性。团队合作正需集思广益，意念合一。</a:t>
              </a:r>
              <a:endParaRPr lang="en-US" altLang="zh-CN" sz="1600" dirty="0">
                <a:solidFill>
                  <a:prstClr val="black">
                    <a:lumMod val="65000"/>
                    <a:lumOff val="35000"/>
                  </a:prstClr>
                </a:solidFill>
                <a:latin typeface="微软雅黑" panose="020B0503020204020204" charset="-122"/>
                <a:ea typeface="微软雅黑" panose="020B0503020204020204" charset="-122"/>
                <a:cs typeface="+mn-ea"/>
                <a:sym typeface="+mn-lt"/>
              </a:endParaRPr>
            </a:p>
            <a:p>
              <a:pPr algn="just">
                <a:lnSpc>
                  <a:spcPct val="125000"/>
                </a:lnSpc>
                <a:spcBef>
                  <a:spcPts val="1200"/>
                </a:spcBef>
                <a:defRPr/>
              </a:pPr>
              <a:r>
                <a:rPr lang="zh-CN" altLang="en-US" sz="1600" b="1" dirty="0">
                  <a:solidFill>
                    <a:prstClr val="black">
                      <a:lumMod val="65000"/>
                      <a:lumOff val="35000"/>
                    </a:prstClr>
                  </a:solidFill>
                  <a:latin typeface="微软雅黑" panose="020B0503020204020204" charset="-122"/>
                  <a:ea typeface="微软雅黑" panose="020B0503020204020204" charset="-122"/>
                  <a:cs typeface="+mn-ea"/>
                </a:rPr>
                <a:t>李淳</a:t>
              </a:r>
              <a:r>
                <a:rPr lang="zh-CN" altLang="en-US" sz="1600" dirty="0">
                  <a:solidFill>
                    <a:prstClr val="black">
                      <a:lumMod val="65000"/>
                      <a:lumOff val="35000"/>
                    </a:prstClr>
                  </a:solidFill>
                  <a:latin typeface="微软雅黑" panose="020B0503020204020204" charset="-122"/>
                  <a:ea typeface="微软雅黑" panose="020B0503020204020204" charset="-122"/>
                  <a:cs typeface="+mn-ea"/>
                </a:rPr>
                <a:t>：在这次的项目实践中我主要负责的是项目的测试工作和测试文档的编写，我从这次工作中也明白了一个合理、有效的测试应该如何开展，也明白了测试的过程中要考虑到系统中的方方面面，万不可因为一般的情况下可行就懈怠，同时也明白了团队协作才是一个项目成功的关键，缺少任何一个人都不能行。</a:t>
              </a:r>
              <a:endParaRPr lang="en-US" altLang="zh-CN" sz="1600" dirty="0">
                <a:solidFill>
                  <a:prstClr val="black">
                    <a:lumMod val="65000"/>
                    <a:lumOff val="35000"/>
                  </a:prstClr>
                </a:solidFill>
                <a:latin typeface="微软雅黑" panose="020B0503020204020204" charset="-122"/>
                <a:ea typeface="微软雅黑" panose="020B0503020204020204" charset="-122"/>
                <a:cs typeface="+mn-ea"/>
                <a:sym typeface="+mn-lt"/>
              </a:endParaRPr>
            </a:p>
            <a:p>
              <a:pPr algn="just">
                <a:lnSpc>
                  <a:spcPct val="125000"/>
                </a:lnSpc>
                <a:spcBef>
                  <a:spcPts val="1200"/>
                </a:spcBef>
                <a:defRPr/>
              </a:pPr>
              <a:r>
                <a:rPr lang="zh-CN" altLang="en-US" sz="1600" b="1" dirty="0">
                  <a:solidFill>
                    <a:prstClr val="black">
                      <a:lumMod val="65000"/>
                      <a:lumOff val="35000"/>
                    </a:prstClr>
                  </a:solidFill>
                  <a:latin typeface="微软雅黑" panose="020B0503020204020204" charset="-122"/>
                  <a:ea typeface="微软雅黑" panose="020B0503020204020204" charset="-122"/>
                  <a:cs typeface="+mn-ea"/>
                  <a:sym typeface="+mn-lt"/>
                </a:rPr>
                <a:t>杜俞锋</a:t>
              </a:r>
              <a:r>
                <a:rPr lang="zh-CN" altLang="en-US" sz="1600" dirty="0">
                  <a:solidFill>
                    <a:prstClr val="black">
                      <a:lumMod val="65000"/>
                      <a:lumOff val="35000"/>
                    </a:prstClr>
                  </a:solidFill>
                  <a:latin typeface="微软雅黑" panose="020B0503020204020204" charset="-122"/>
                  <a:ea typeface="微软雅黑" panose="020B0503020204020204" charset="-122"/>
                  <a:cs typeface="+mn-ea"/>
                  <a:sym typeface="+mn-lt"/>
                </a:rPr>
                <a:t>：</a:t>
              </a:r>
              <a:r>
                <a:rPr lang="zh-CN" altLang="en-US" sz="1600" dirty="0">
                  <a:solidFill>
                    <a:prstClr val="black">
                      <a:lumMod val="65000"/>
                      <a:lumOff val="35000"/>
                    </a:prstClr>
                  </a:solidFill>
                  <a:latin typeface="微软雅黑" panose="020B0503020204020204" charset="-122"/>
                  <a:ea typeface="微软雅黑" panose="020B0503020204020204" charset="-122"/>
                  <a:cs typeface="+mn-ea"/>
                </a:rPr>
                <a:t>在这次项目中，我主要负责测试工作。我学会了如何设计测试用例和运用自动化测试，提高了测试效率。同时，我也意识到了团队沟通的重要性，每个成员的反馈都对产品改进至关重要。这次实践让我深刻理解到，团队协作是项目成功的关键。</a:t>
              </a:r>
              <a:endParaRPr lang="en-US" altLang="zh-CN" sz="1600" dirty="0">
                <a:solidFill>
                  <a:prstClr val="black">
                    <a:lumMod val="65000"/>
                    <a:lumOff val="35000"/>
                  </a:prstClr>
                </a:solidFill>
                <a:latin typeface="微软雅黑" panose="020B0503020204020204" charset="-122"/>
                <a:ea typeface="微软雅黑" panose="020B0503020204020204" charset="-122"/>
                <a:cs typeface="+mn-ea"/>
                <a:sym typeface="+mn-lt"/>
              </a:endParaRPr>
            </a:p>
          </p:txBody>
        </p:sp>
      </p:grpSp>
      <p:pic>
        <p:nvPicPr>
          <p:cNvPr id="2" name="图片 1" descr="金">
            <a:extLst>
              <a:ext uri="{FF2B5EF4-FFF2-40B4-BE49-F238E27FC236}">
                <a16:creationId xmlns:a16="http://schemas.microsoft.com/office/drawing/2014/main" id="{FFECD818-F0F1-2206-7F93-ADCAA13CF400}"/>
              </a:ext>
            </a:extLst>
          </p:cNvPr>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35" name="直接连接符 34">
            <a:extLst>
              <a:ext uri="{FF2B5EF4-FFF2-40B4-BE49-F238E27FC236}">
                <a16:creationId xmlns:a16="http://schemas.microsoft.com/office/drawing/2014/main" id="{30212173-52BF-6D93-F744-CCC277356162}"/>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5" name="箭头: V 形 4">
            <a:extLst>
              <a:ext uri="{FF2B5EF4-FFF2-40B4-BE49-F238E27FC236}">
                <a16:creationId xmlns:a16="http://schemas.microsoft.com/office/drawing/2014/main" id="{00718C9C-E84D-B053-2151-B00E153B1271}"/>
              </a:ext>
            </a:extLst>
          </p:cNvPr>
          <p:cNvSpPr/>
          <p:nvPr/>
        </p:nvSpPr>
        <p:spPr>
          <a:xfrm>
            <a:off x="2291245" y="16663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7" name="箭头: V 形 6">
            <a:extLst>
              <a:ext uri="{FF2B5EF4-FFF2-40B4-BE49-F238E27FC236}">
                <a16:creationId xmlns:a16="http://schemas.microsoft.com/office/drawing/2014/main" id="{B58B0270-31A1-47FA-FF0D-08EF9B5BBF5E}"/>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8" name="箭头: V 形 7">
            <a:extLst>
              <a:ext uri="{FF2B5EF4-FFF2-40B4-BE49-F238E27FC236}">
                <a16:creationId xmlns:a16="http://schemas.microsoft.com/office/drawing/2014/main" id="{DCA473FF-3023-F610-8BEC-38E5EDD1B7F4}"/>
              </a:ext>
            </a:extLst>
          </p:cNvPr>
          <p:cNvSpPr/>
          <p:nvPr/>
        </p:nvSpPr>
        <p:spPr>
          <a:xfrm>
            <a:off x="5047753" y="171556"/>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10" name="箭头: V 形 9">
            <a:extLst>
              <a:ext uri="{FF2B5EF4-FFF2-40B4-BE49-F238E27FC236}">
                <a16:creationId xmlns:a16="http://schemas.microsoft.com/office/drawing/2014/main" id="{96AF8B1D-40B9-EAD4-28D4-A5F9CE80508F}"/>
              </a:ext>
            </a:extLst>
          </p:cNvPr>
          <p:cNvSpPr/>
          <p:nvPr/>
        </p:nvSpPr>
        <p:spPr>
          <a:xfrm>
            <a:off x="6411120" y="168179"/>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11" name="矩形: 圆角 10">
            <a:extLst>
              <a:ext uri="{FF2B5EF4-FFF2-40B4-BE49-F238E27FC236}">
                <a16:creationId xmlns:a16="http://schemas.microsoft.com/office/drawing/2014/main" id="{631BC355-FD3C-1FF1-7AAE-2E1D3D7577D3}"/>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心得体会</a:t>
            </a:r>
          </a:p>
        </p:txBody>
      </p:sp>
    </p:spTree>
    <p:extLst>
      <p:ext uri="{BB962C8B-B14F-4D97-AF65-F5344CB8AC3E}">
        <p14:creationId xmlns:p14="http://schemas.microsoft.com/office/powerpoint/2010/main" val="76780371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750" fill="hold"/>
                                        <p:tgtEl>
                                          <p:spTgt spid="3"/>
                                        </p:tgtEl>
                                        <p:attrNameLst>
                                          <p:attrName>ppt_x</p:attrName>
                                        </p:attrNameLst>
                                      </p:cBhvr>
                                      <p:tavLst>
                                        <p:tav tm="0">
                                          <p:val>
                                            <p:strVal val="1+#ppt_w/2"/>
                                          </p:val>
                                        </p:tav>
                                        <p:tav tm="100000">
                                          <p:val>
                                            <p:strVal val="#ppt_x"/>
                                          </p:val>
                                        </p:tav>
                                      </p:tavLst>
                                    </p:anim>
                                    <p:anim calcmode="lin" valueType="num">
                                      <p:cBhvr additive="base">
                                        <p:cTn id="12" dur="75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2" presetClass="entr" presetSubtype="2" decel="100000" fill="hold"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1500" fill="hold"/>
                                        <p:tgtEl>
                                          <p:spTgt spid="29"/>
                                        </p:tgtEl>
                                        <p:attrNameLst>
                                          <p:attrName>ppt_x</p:attrName>
                                        </p:attrNameLst>
                                      </p:cBhvr>
                                      <p:tavLst>
                                        <p:tav tm="0">
                                          <p:val>
                                            <p:strVal val="1+#ppt_w/2"/>
                                          </p:val>
                                        </p:tav>
                                        <p:tav tm="100000">
                                          <p:val>
                                            <p:strVal val="#ppt_x"/>
                                          </p:val>
                                        </p:tav>
                                      </p:tavLst>
                                    </p:anim>
                                    <p:anim calcmode="lin" valueType="num">
                                      <p:cBhvr additive="base">
                                        <p:cTn id="17" dur="1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60000">
              <a:srgbClr val="AACBFF"/>
            </a:gs>
            <a:gs pos="60000">
              <a:srgbClr val="2A77EC"/>
            </a:gs>
          </a:gsLst>
          <a:lin ang="2700000" scaled="1"/>
          <a:tileRect/>
        </a:gradFill>
        <a:effectLst/>
      </p:bgPr>
    </p:bg>
    <p:spTree>
      <p:nvGrpSpPr>
        <p:cNvPr id="1" name=""/>
        <p:cNvGrpSpPr/>
        <p:nvPr/>
      </p:nvGrpSpPr>
      <p:grpSpPr>
        <a:xfrm>
          <a:off x="0" y="0"/>
          <a:ext cx="0" cy="0"/>
          <a:chOff x="0" y="0"/>
          <a:chExt cx="0" cy="0"/>
        </a:xfrm>
      </p:grpSpPr>
      <p:pic>
        <p:nvPicPr>
          <p:cNvPr id="5" name="图片 4" descr="D:\资料\！三大风景照（外宣）02\三峡大学秋景\秋景（谢丞）\IMG_5757.jpgIMG_5757"/>
          <p:cNvPicPr>
            <a:picLocks noChangeAspect="1"/>
          </p:cNvPicPr>
          <p:nvPr/>
        </p:nvPicPr>
        <p:blipFill>
          <a:blip r:embed="rId3"/>
          <a:srcRect t="17832"/>
          <a:stretch>
            <a:fillRect/>
          </a:stretch>
        </p:blipFill>
        <p:spPr>
          <a:xfrm>
            <a:off x="0" y="0"/>
            <a:ext cx="12192635" cy="6729730"/>
          </a:xfrm>
          <a:prstGeom prst="rect">
            <a:avLst/>
          </a:prstGeom>
        </p:spPr>
      </p:pic>
      <p:sp>
        <p:nvSpPr>
          <p:cNvPr id="4" name="矩形 3"/>
          <p:cNvSpPr/>
          <p:nvPr/>
        </p:nvSpPr>
        <p:spPr>
          <a:xfrm>
            <a:off x="0" y="0"/>
            <a:ext cx="12277725" cy="7253605"/>
          </a:xfrm>
          <a:prstGeom prst="rect">
            <a:avLst/>
          </a:prstGeom>
          <a:gradFill>
            <a:gsLst>
              <a:gs pos="59000">
                <a:schemeClr val="accent5">
                  <a:lumMod val="60000"/>
                  <a:lumOff val="40000"/>
                </a:schemeClr>
              </a:gs>
              <a:gs pos="0">
                <a:schemeClr val="accent1">
                  <a:lumMod val="5000"/>
                  <a:lumOff val="95000"/>
                  <a:alpha val="0"/>
                </a:schemeClr>
              </a:gs>
              <a:gs pos="100000">
                <a:schemeClr val="accent5">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图片包含 文本&#10;&#10;描述已自动生成">
            <a:extLst>
              <a:ext uri="{FF2B5EF4-FFF2-40B4-BE49-F238E27FC236}">
                <a16:creationId xmlns:a16="http://schemas.microsoft.com/office/drawing/2014/main" id="{A0890F95-13D9-244D-82F1-93016CC363F7}"/>
              </a:ext>
            </a:extLst>
          </p:cNvPr>
          <p:cNvPicPr>
            <a:picLocks noChangeAspect="1"/>
          </p:cNvPicPr>
          <p:nvPr/>
        </p:nvPicPr>
        <p:blipFill rotWithShape="1">
          <a:blip r:embed="rId4">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sp>
        <p:nvSpPr>
          <p:cNvPr id="109" name="文本框 108"/>
          <p:cNvSpPr txBox="1"/>
          <p:nvPr/>
        </p:nvSpPr>
        <p:spPr>
          <a:xfrm>
            <a:off x="570230" y="4990465"/>
            <a:ext cx="6989445" cy="1106805"/>
          </a:xfrm>
          <a:prstGeom prst="rect">
            <a:avLst/>
          </a:prstGeom>
          <a:noFill/>
        </p:spPr>
        <p:txBody>
          <a:bodyPr wrap="square" lIns="0" rtlCol="0">
            <a:spAutoFit/>
          </a:bodyPr>
          <a:lstStyle/>
          <a:p>
            <a:pPr marR="0" lvl="0" indent="0" fontAlgn="auto">
              <a:lnSpc>
                <a:spcPct val="100000"/>
              </a:lnSpc>
              <a:spcBef>
                <a:spcPts val="0"/>
              </a:spcBef>
              <a:spcAft>
                <a:spcPts val="0"/>
              </a:spcAft>
              <a:buClrTx/>
              <a:buSzTx/>
              <a:buFontTx/>
              <a:buNone/>
              <a:defRPr/>
            </a:pPr>
            <a:r>
              <a:rPr lang="zh-CN" altLang="en-US" sz="6600" b="1" dirty="0">
                <a:solidFill>
                  <a:schemeClr val="bg1"/>
                </a:solidFill>
                <a:latin typeface="MiSans Heavy" panose="00000A00000000000000" charset="-122"/>
                <a:ea typeface="MiSans Heavy" panose="00000A00000000000000" charset="-122"/>
              </a:rPr>
              <a:t>感谢观看</a:t>
            </a:r>
          </a:p>
        </p:txBody>
      </p:sp>
      <p:sp>
        <p:nvSpPr>
          <p:cNvPr id="55" name="文本框 54"/>
          <p:cNvSpPr txBox="1"/>
          <p:nvPr/>
        </p:nvSpPr>
        <p:spPr>
          <a:xfrm>
            <a:off x="570230" y="6106160"/>
            <a:ext cx="4984115" cy="337185"/>
          </a:xfrm>
          <a:prstGeom prst="rect">
            <a:avLst/>
          </a:prstGeom>
          <a:noFill/>
        </p:spPr>
        <p:txBody>
          <a:bodyPr wrap="square" lIns="0"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1600" dirty="0">
                <a:solidFill>
                  <a:schemeClr val="bg1"/>
                </a:solidFill>
                <a:latin typeface="思源黑体 CN" panose="020B0500000000000000" pitchFamily="34" charset="-122"/>
                <a:ea typeface="思源黑体 CN" panose="020B0500000000000000" pitchFamily="34" charset="-122"/>
                <a:sym typeface="+mn-ea"/>
              </a:rPr>
              <a:t>第</a:t>
            </a:r>
            <a:r>
              <a:rPr lang="en-US" altLang="zh-CN" sz="1600" dirty="0">
                <a:solidFill>
                  <a:schemeClr val="bg1"/>
                </a:solidFill>
                <a:latin typeface="思源黑体 CN" panose="020B0500000000000000" pitchFamily="34" charset="-122"/>
                <a:ea typeface="思源黑体 CN" panose="020B0500000000000000" pitchFamily="34" charset="-122"/>
                <a:sym typeface="+mn-ea"/>
              </a:rPr>
              <a:t>3</a:t>
            </a:r>
            <a:r>
              <a:rPr lang="zh-CN" altLang="en-US" sz="1600" dirty="0">
                <a:solidFill>
                  <a:schemeClr val="bg1"/>
                </a:solidFill>
                <a:latin typeface="思源黑体 CN" panose="020B0500000000000000" pitchFamily="34" charset="-122"/>
                <a:ea typeface="思源黑体 CN" panose="020B0500000000000000" pitchFamily="34" charset="-122"/>
                <a:sym typeface="+mn-ea"/>
              </a:rPr>
              <a:t>组</a:t>
            </a:r>
            <a:r>
              <a:rPr lang="en-US" altLang="zh-CN" sz="1600" dirty="0">
                <a:solidFill>
                  <a:schemeClr val="bg1"/>
                </a:solidFill>
                <a:latin typeface="思源黑体 CN" panose="020B0500000000000000" pitchFamily="34" charset="-122"/>
                <a:ea typeface="思源黑体 CN" panose="020B0500000000000000" pitchFamily="34" charset="-122"/>
                <a:sym typeface="+mn-ea"/>
              </a:rPr>
              <a:t>·</a:t>
            </a:r>
            <a:r>
              <a:rPr lang="zh-CN" altLang="en-US" sz="1600" dirty="0">
                <a:solidFill>
                  <a:schemeClr val="bg1"/>
                </a:solidFill>
                <a:latin typeface="思源黑体 CN" panose="020B0500000000000000" pitchFamily="34" charset="-122"/>
                <a:ea typeface="思源黑体 CN" panose="020B0500000000000000" pitchFamily="34" charset="-122"/>
                <a:sym typeface="+mn-ea"/>
              </a:rPr>
              <a:t>小型超市管理系统</a:t>
            </a:r>
            <a:r>
              <a:rPr lang="en-US" altLang="zh-CN" sz="1600" dirty="0">
                <a:solidFill>
                  <a:schemeClr val="bg1"/>
                </a:solidFill>
                <a:latin typeface="思源黑体 CN" panose="020B0500000000000000" pitchFamily="34" charset="-122"/>
                <a:ea typeface="思源黑体 CN" panose="020B0500000000000000" pitchFamily="34" charset="-122"/>
                <a:sym typeface="+mn-ea"/>
              </a:rPr>
              <a:t>·</a:t>
            </a:r>
            <a:r>
              <a:rPr lang="zh-CN" altLang="en-US" sz="1600" dirty="0">
                <a:solidFill>
                  <a:schemeClr val="bg1"/>
                </a:solidFill>
                <a:latin typeface="思源黑体 CN" panose="020B0500000000000000" pitchFamily="34" charset="-122"/>
                <a:ea typeface="思源黑体 CN" panose="020B0500000000000000" pitchFamily="34" charset="-122"/>
                <a:sym typeface="+mn-ea"/>
              </a:rPr>
              <a:t>课程答辩</a:t>
            </a:r>
          </a:p>
        </p:txBody>
      </p:sp>
      <p:grpSp>
        <p:nvGrpSpPr>
          <p:cNvPr id="64" name="组合 63"/>
          <p:cNvGrpSpPr/>
          <p:nvPr/>
        </p:nvGrpSpPr>
        <p:grpSpPr>
          <a:xfrm>
            <a:off x="569964" y="4149642"/>
            <a:ext cx="5131040" cy="923330"/>
            <a:chOff x="1182678" y="1760772"/>
            <a:chExt cx="5131040" cy="923330"/>
          </a:xfrm>
        </p:grpSpPr>
        <p:sp>
          <p:nvSpPr>
            <p:cNvPr id="9" name="文本框 8"/>
            <p:cNvSpPr txBox="1"/>
            <p:nvPr/>
          </p:nvSpPr>
          <p:spPr>
            <a:xfrm>
              <a:off x="1182678" y="1760772"/>
              <a:ext cx="1885721" cy="92333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5400" dirty="0">
                  <a:solidFill>
                    <a:schemeClr val="bg1"/>
                  </a:solidFill>
                  <a:latin typeface="思源宋体 CN Heavy" panose="02020900000000000000" pitchFamily="18" charset="-122"/>
                  <a:ea typeface="思源宋体 CN Heavy" panose="02020900000000000000" pitchFamily="18" charset="-122"/>
                </a:rPr>
                <a:t>2024</a:t>
              </a:r>
              <a:endParaRPr kumimoji="0" lang="en-US" altLang="zh-CN" sz="5400" i="0" u="none" strike="noStrike" kern="120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endParaRPr>
            </a:p>
          </p:txBody>
        </p:sp>
        <p:sp>
          <p:nvSpPr>
            <p:cNvPr id="59" name="文本框 58"/>
            <p:cNvSpPr txBox="1"/>
            <p:nvPr/>
          </p:nvSpPr>
          <p:spPr>
            <a:xfrm>
              <a:off x="3218101" y="1809757"/>
              <a:ext cx="3095617" cy="830997"/>
            </a:xfrm>
            <a:prstGeom prst="rect">
              <a:avLst/>
            </a:prstGeom>
            <a:noFill/>
          </p:spPr>
          <p:txBody>
            <a:bodyPr wrap="square" lIns="0">
              <a:spAutoFit/>
            </a:bodyPr>
            <a:lstStyle/>
            <a:p>
              <a:pPr>
                <a:defRPr/>
              </a:pPr>
              <a:r>
                <a:rPr lang="en-US" altLang="zh-CN" sz="2000" dirty="0">
                  <a:solidFill>
                    <a:schemeClr val="bg1"/>
                  </a:solidFill>
                  <a:latin typeface="思源宋体 CN Heavy" panose="02020900000000000000" pitchFamily="18" charset="-122"/>
                  <a:ea typeface="思源宋体 CN Heavy" panose="02020900000000000000" pitchFamily="18" charset="-122"/>
                </a:rPr>
                <a:t>Mini-Market</a:t>
              </a:r>
            </a:p>
            <a:p>
              <a:pPr>
                <a:defRPr/>
              </a:pPr>
              <a:r>
                <a:rPr lang="en-US" altLang="zh-CN" sz="2800" dirty="0">
                  <a:solidFill>
                    <a:schemeClr val="bg1"/>
                  </a:solidFill>
                  <a:latin typeface="思源宋体 CN Heavy" panose="02020900000000000000" pitchFamily="18" charset="-122"/>
                  <a:ea typeface="思源宋体 CN Heavy" panose="02020900000000000000" pitchFamily="18" charset="-122"/>
                </a:rPr>
                <a:t>Project Report</a:t>
              </a:r>
            </a:p>
          </p:txBody>
        </p:sp>
        <p:cxnSp>
          <p:nvCxnSpPr>
            <p:cNvPr id="63" name="直接连接符 62"/>
            <p:cNvCxnSpPr/>
            <p:nvPr/>
          </p:nvCxnSpPr>
          <p:spPr>
            <a:xfrm>
              <a:off x="3048910" y="2036539"/>
              <a:ext cx="0" cy="371795"/>
            </a:xfrm>
            <a:prstGeom prst="line">
              <a:avLst/>
            </a:prstGeom>
            <a:ln>
              <a:solidFill>
                <a:srgbClr val="5188DE"/>
              </a:solidFill>
            </a:ln>
          </p:spPr>
          <p:style>
            <a:lnRef idx="1">
              <a:schemeClr val="accent1"/>
            </a:lnRef>
            <a:fillRef idx="0">
              <a:schemeClr val="accent1"/>
            </a:fillRef>
            <a:effectRef idx="0">
              <a:schemeClr val="accent1"/>
            </a:effectRef>
            <a:fontRef idx="minor">
              <a:schemeClr val="tx1"/>
            </a:fontRef>
          </p:style>
        </p:cxnSp>
      </p:grpSp>
      <p:pic>
        <p:nvPicPr>
          <p:cNvPr id="10" name="图片 9" descr="sd"/>
          <p:cNvPicPr>
            <a:picLocks noChangeAspect="1"/>
          </p:cNvPicPr>
          <p:nvPr>
            <p:custDataLst>
              <p:tags r:id="rId1"/>
            </p:custDataLst>
          </p:nvPr>
        </p:nvPicPr>
        <p:blipFill>
          <a:blip r:embed="rId5"/>
          <a:stretch>
            <a:fillRect/>
          </a:stretch>
        </p:blipFill>
        <p:spPr>
          <a:xfrm>
            <a:off x="309880" y="2415540"/>
            <a:ext cx="4538980" cy="1849755"/>
          </a:xfrm>
          <a:prstGeom prst="rect">
            <a:avLst/>
          </a:prstGeom>
        </p:spPr>
      </p:pic>
      <p:sp>
        <p:nvSpPr>
          <p:cNvPr id="3" name="矩形: 圆角 2">
            <a:extLst>
              <a:ext uri="{FF2B5EF4-FFF2-40B4-BE49-F238E27FC236}">
                <a16:creationId xmlns:a16="http://schemas.microsoft.com/office/drawing/2014/main" id="{0A84123F-06F4-5A39-3741-AA4EE31BDD45}"/>
              </a:ext>
            </a:extLst>
          </p:cNvPr>
          <p:cNvSpPr/>
          <p:nvPr/>
        </p:nvSpPr>
        <p:spPr>
          <a:xfrm>
            <a:off x="10055205" y="6359524"/>
            <a:ext cx="1866232" cy="370206"/>
          </a:xfrm>
          <a:prstGeom prst="roundRect">
            <a:avLst>
              <a:gd name="adj" fmla="val 0"/>
            </a:avLst>
          </a:prstGeom>
          <a:solidFill>
            <a:schemeClr val="accent5">
              <a:lumMod val="60000"/>
              <a:lumOff val="40000"/>
            </a:schemeClr>
          </a:solidFill>
          <a:ln>
            <a:noFill/>
          </a:ln>
          <a:effectLst>
            <a:outerShdw blurRad="177800" dist="101600" dir="5400000" algn="t" rotWithShape="0">
              <a:srgbClr val="243D69">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思源宋体 CN Heavy" panose="02010600030101010101" charset="-122"/>
                <a:ea typeface="思源宋体 CN Heavy" panose="02010600030101010101" charset="-122"/>
              </a:rPr>
              <a:t>Editor</a:t>
            </a:r>
            <a:r>
              <a:rPr lang="zh-CN" altLang="en-US" b="1" dirty="0">
                <a:solidFill>
                  <a:schemeClr val="bg1"/>
                </a:solidFill>
                <a:latin typeface="思源宋体 CN Heavy" panose="02010600030101010101" charset="-122"/>
                <a:ea typeface="思源宋体 CN Heavy" panose="02010600030101010101" charset="-122"/>
              </a:rPr>
              <a:t>：向申赤</a:t>
            </a:r>
            <a:endParaRPr lang="en-US" altLang="zh-CN" b="1" dirty="0">
              <a:solidFill>
                <a:schemeClr val="bg1"/>
              </a:solidFill>
              <a:latin typeface="思源宋体 CN Heavy" panose="02010600030101010101" charset="-122"/>
              <a:ea typeface="思源宋体 CN Heavy" panose="02010600030101010101" charset="-122"/>
            </a:endParaRPr>
          </a:p>
        </p:txBody>
      </p:sp>
      <p:cxnSp>
        <p:nvCxnSpPr>
          <p:cNvPr id="6" name="直接连接符 5">
            <a:extLst>
              <a:ext uri="{FF2B5EF4-FFF2-40B4-BE49-F238E27FC236}">
                <a16:creationId xmlns:a16="http://schemas.microsoft.com/office/drawing/2014/main" id="{9D48860A-766B-FEBE-CFF5-F71216787DA7}"/>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500" fill="hold"/>
                                        <p:tgtEl>
                                          <p:spTgt spid="64"/>
                                        </p:tgtEl>
                                        <p:attrNameLst>
                                          <p:attrName>ppt_x</p:attrName>
                                        </p:attrNameLst>
                                      </p:cBhvr>
                                      <p:tavLst>
                                        <p:tav tm="0">
                                          <p:val>
                                            <p:strVal val="#ppt_x"/>
                                          </p:val>
                                        </p:tav>
                                        <p:tav tm="100000">
                                          <p:val>
                                            <p:strVal val="#ppt_x"/>
                                          </p:val>
                                        </p:tav>
                                      </p:tavLst>
                                    </p:anim>
                                    <p:anim calcmode="lin" valueType="num">
                                      <p:cBhvr additive="base">
                                        <p:cTn id="8" dur="500" fill="hold"/>
                                        <p:tgtEl>
                                          <p:spTgt spid="6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109"/>
                                        </p:tgtEl>
                                        <p:attrNameLst>
                                          <p:attrName>style.visibility</p:attrName>
                                        </p:attrNameLst>
                                      </p:cBhvr>
                                      <p:to>
                                        <p:strVal val="visible"/>
                                      </p:to>
                                    </p:set>
                                    <p:animEffect transition="in" filter="randombar(horizontal)">
                                      <p:cBhvr>
                                        <p:cTn id="12" dur="500"/>
                                        <p:tgtEl>
                                          <p:spTgt spid="109"/>
                                        </p:tgtEl>
                                      </p:cBhvr>
                                    </p:animEffect>
                                  </p:childTnLst>
                                </p:cTn>
                              </p:par>
                            </p:childTnLst>
                          </p:cTn>
                        </p:par>
                        <p:par>
                          <p:cTn id="13" fill="hold">
                            <p:stCondLst>
                              <p:cond delay="1000"/>
                            </p:stCondLst>
                            <p:childTnLst>
                              <p:par>
                                <p:cTn id="14" presetID="14" presetClass="entr" presetSubtype="10" fill="hold" grpId="0" nodeType="after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randombar(horizontal)">
                                      <p:cBhvr>
                                        <p:cTn id="16" dur="500"/>
                                        <p:tgtEl>
                                          <p:spTgt spid="55"/>
                                        </p:tgtEl>
                                      </p:cBhvr>
                                    </p:animEffect>
                                  </p:childTnLst>
                                </p:cTn>
                              </p:par>
                            </p:childTnLst>
                          </p:cTn>
                        </p:par>
                        <p:par>
                          <p:cTn id="17" fill="hold">
                            <p:stCondLst>
                              <p:cond delay="1500"/>
                            </p:stCondLst>
                            <p:childTnLst>
                              <p:par>
                                <p:cTn id="18" presetID="16" presetClass="entr" presetSubtype="37"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arn(outVertic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P spid="55" grpId="0"/>
      <p:bldP spid="3"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0" y="0"/>
            <a:ext cx="12277725" cy="6858000"/>
          </a:xfrm>
          <a:prstGeom prst="rect">
            <a:avLst/>
          </a:prstGeom>
          <a:gradFill rotWithShape="1">
            <a:gsLst>
              <a:gs pos="57000">
                <a:schemeClr val="accent5">
                  <a:lumMod val="60000"/>
                  <a:lumOff val="40000"/>
                  <a:alpha val="0"/>
                </a:schemeClr>
              </a:gs>
              <a:gs pos="0">
                <a:schemeClr val="accent4">
                  <a:lumMod val="40000"/>
                  <a:lumOff val="60000"/>
                  <a:alpha val="0"/>
                </a:schemeClr>
              </a:gs>
              <a:gs pos="100000">
                <a:srgbClr val="3384C9"/>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D:\资料\！三大风景照（外宣）02\三峡大学秋景\秋景（谢丞）\IMG_5757.jpgIMG_5757"/>
          <p:cNvPicPr>
            <a:picLocks noChangeAspect="1"/>
          </p:cNvPicPr>
          <p:nvPr>
            <p:custDataLst>
              <p:tags r:id="rId2"/>
            </p:custDataLst>
          </p:nvPr>
        </p:nvPicPr>
        <p:blipFill>
          <a:blip r:embed="rId6"/>
          <a:srcRect l="65184" t="17832"/>
          <a:stretch>
            <a:fillRect/>
          </a:stretch>
        </p:blipFill>
        <p:spPr>
          <a:xfrm>
            <a:off x="0" y="0"/>
            <a:ext cx="4320540" cy="6857365"/>
          </a:xfrm>
          <a:prstGeom prst="rect">
            <a:avLst/>
          </a:prstGeom>
        </p:spPr>
      </p:pic>
      <p:sp>
        <p:nvSpPr>
          <p:cNvPr id="11" name="矩形 10"/>
          <p:cNvSpPr/>
          <p:nvPr/>
        </p:nvSpPr>
        <p:spPr>
          <a:xfrm>
            <a:off x="895114" y="386083"/>
            <a:ext cx="10401773" cy="6085835"/>
          </a:xfrm>
          <a:prstGeom prst="rect">
            <a:avLst/>
          </a:prstGeom>
          <a:solidFill>
            <a:sysClr val="window" lastClr="FFFFFF"/>
          </a:solidFill>
          <a:ln w="25400" cap="flat" cmpd="sng" algn="ctr">
            <a:noFill/>
            <a:prstDash val="solid"/>
          </a:ln>
          <a:effectLst>
            <a:outerShdw blurRad="177800" sx="103000" sy="103000" algn="ctr" rotWithShape="0">
              <a:prstClr val="black">
                <a:alpha val="15000"/>
              </a:prstClr>
            </a:outerShdw>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sp>
        <p:nvSpPr>
          <p:cNvPr id="9" name="矩形 8">
            <a:extLst>
              <a:ext uri="{FF2B5EF4-FFF2-40B4-BE49-F238E27FC236}">
                <a16:creationId xmlns:a16="http://schemas.microsoft.com/office/drawing/2014/main" id="{3A43BFF2-BB35-DE1D-9DCA-6DDC415C6190}"/>
              </a:ext>
            </a:extLst>
          </p:cNvPr>
          <p:cNvSpPr/>
          <p:nvPr/>
        </p:nvSpPr>
        <p:spPr>
          <a:xfrm>
            <a:off x="-85727" y="-52880"/>
            <a:ext cx="12363061" cy="89045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1090870" y="1395663"/>
            <a:ext cx="2312655" cy="3049000"/>
            <a:chOff x="2294021" y="1411705"/>
            <a:chExt cx="2312655" cy="3049000"/>
          </a:xfrm>
        </p:grpSpPr>
        <p:grpSp>
          <p:nvGrpSpPr>
            <p:cNvPr id="15" name="组合 14"/>
            <p:cNvGrpSpPr/>
            <p:nvPr/>
          </p:nvGrpSpPr>
          <p:grpSpPr>
            <a:xfrm>
              <a:off x="2613772" y="1411705"/>
              <a:ext cx="1905890" cy="3049000"/>
              <a:chOff x="2613772" y="1411705"/>
              <a:chExt cx="1905890" cy="3049000"/>
            </a:xfrm>
          </p:grpSpPr>
          <p:sp>
            <p:nvSpPr>
              <p:cNvPr id="13" name="文本框 12"/>
              <p:cNvSpPr txBox="1"/>
              <p:nvPr/>
            </p:nvSpPr>
            <p:spPr>
              <a:xfrm>
                <a:off x="2613772" y="1411705"/>
                <a:ext cx="1107996" cy="2277979"/>
              </a:xfrm>
              <a:prstGeom prst="rect">
                <a:avLst/>
              </a:prstGeom>
              <a:noFill/>
            </p:spPr>
            <p:txBody>
              <a:bodyPr vert="eaVert" wrap="square" rtlCol="0">
                <a:spAutoFit/>
              </a:bodyPr>
              <a:lstStyle/>
              <a:p>
                <a:pPr algn="ctr"/>
                <a:r>
                  <a:rPr lang="zh-CN" altLang="en-US" sz="6000" b="1" dirty="0">
                    <a:solidFill>
                      <a:schemeClr val="accent5"/>
                    </a:solidFill>
                    <a:latin typeface="微软雅黑" panose="020B0503020204020204" charset="-122"/>
                    <a:ea typeface="微软雅黑" panose="020B0503020204020204" charset="-122"/>
                  </a:rPr>
                  <a:t>目</a:t>
                </a:r>
              </a:p>
            </p:txBody>
          </p:sp>
          <p:sp>
            <p:nvSpPr>
              <p:cNvPr id="14" name="矩形 13"/>
              <p:cNvSpPr/>
              <p:nvPr/>
            </p:nvSpPr>
            <p:spPr>
              <a:xfrm>
                <a:off x="3565555" y="3445042"/>
                <a:ext cx="954107" cy="1015663"/>
              </a:xfrm>
              <a:prstGeom prst="rect">
                <a:avLst/>
              </a:prstGeom>
            </p:spPr>
            <p:txBody>
              <a:bodyPr wrap="none">
                <a:spAutoFit/>
              </a:bodyPr>
              <a:lstStyle/>
              <a:p>
                <a:r>
                  <a:rPr lang="zh-CN" altLang="en-US" sz="6000" b="1" dirty="0">
                    <a:solidFill>
                      <a:schemeClr val="accent5"/>
                    </a:solidFill>
                    <a:latin typeface="微软雅黑" panose="020B0503020204020204" charset="-122"/>
                    <a:ea typeface="微软雅黑" panose="020B0503020204020204" charset="-122"/>
                  </a:rPr>
                  <a:t>录</a:t>
                </a:r>
              </a:p>
            </p:txBody>
          </p:sp>
        </p:grpSp>
        <p:sp>
          <p:nvSpPr>
            <p:cNvPr id="16" name="文本框 15"/>
            <p:cNvSpPr txBox="1"/>
            <p:nvPr/>
          </p:nvSpPr>
          <p:spPr>
            <a:xfrm>
              <a:off x="2294021" y="2960148"/>
              <a:ext cx="2312655" cy="584775"/>
            </a:xfrm>
            <a:prstGeom prst="rect">
              <a:avLst/>
            </a:prstGeom>
            <a:noFill/>
          </p:spPr>
          <p:txBody>
            <a:bodyPr wrap="square" rtlCol="0">
              <a:spAutoFit/>
            </a:bodyPr>
            <a:lstStyle/>
            <a:p>
              <a:r>
                <a:rPr lang="en-US" altLang="zh-CN" sz="3200" b="1" dirty="0">
                  <a:solidFill>
                    <a:schemeClr val="accent5"/>
                  </a:solidFill>
                  <a:latin typeface="微软雅黑" panose="020B0503020204020204" charset="-122"/>
                  <a:ea typeface="微软雅黑" panose="020B0503020204020204" charset="-122"/>
                </a:rPr>
                <a:t>CONTENT</a:t>
              </a:r>
            </a:p>
          </p:txBody>
        </p:sp>
      </p:grpSp>
      <p:grpSp>
        <p:nvGrpSpPr>
          <p:cNvPr id="28" name="组合 27"/>
          <p:cNvGrpSpPr/>
          <p:nvPr/>
        </p:nvGrpSpPr>
        <p:grpSpPr>
          <a:xfrm>
            <a:off x="4010935" y="2300231"/>
            <a:ext cx="2547485" cy="738664"/>
            <a:chOff x="6096000" y="1530212"/>
            <a:chExt cx="2547485" cy="738664"/>
          </a:xfrm>
        </p:grpSpPr>
        <p:grpSp>
          <p:nvGrpSpPr>
            <p:cNvPr id="19" name="组合 18"/>
            <p:cNvGrpSpPr/>
            <p:nvPr/>
          </p:nvGrpSpPr>
          <p:grpSpPr>
            <a:xfrm>
              <a:off x="6096000" y="1587163"/>
              <a:ext cx="675776" cy="624762"/>
              <a:chOff x="2741192" y="2336213"/>
              <a:chExt cx="772029" cy="713749"/>
            </a:xfrm>
          </p:grpSpPr>
          <p:sp>
            <p:nvSpPr>
              <p:cNvPr id="21" name="泪滴形 20"/>
              <p:cNvSpPr/>
              <p:nvPr/>
            </p:nvSpPr>
            <p:spPr>
              <a:xfrm rot="5400000" flipH="1">
                <a:off x="2770332" y="2336213"/>
                <a:ext cx="713749" cy="713749"/>
              </a:xfrm>
              <a:prstGeom prst="teardrop">
                <a:avLst/>
              </a:prstGeom>
              <a:solidFill>
                <a:srgbClr val="54A2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2" name="文本框 21"/>
              <p:cNvSpPr txBox="1"/>
              <p:nvPr/>
            </p:nvSpPr>
            <p:spPr>
              <a:xfrm>
                <a:off x="2741192" y="2387781"/>
                <a:ext cx="772029" cy="5977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01</a:t>
                </a:r>
              </a:p>
            </p:txBody>
          </p:sp>
        </p:grpSp>
        <p:sp>
          <p:nvSpPr>
            <p:cNvPr id="20" name="矩形 19"/>
            <p:cNvSpPr/>
            <p:nvPr/>
          </p:nvSpPr>
          <p:spPr>
            <a:xfrm>
              <a:off x="6779833" y="1530212"/>
              <a:ext cx="1863652" cy="73866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项目背景</a:t>
              </a:r>
              <a:endParaRPr kumimoji="0" lang="en-US" altLang="zh-CN" sz="2800" b="1" i="0" u="none" strike="noStrike" kern="1200" cap="none" spc="0" normalizeH="0" baseline="0" noProof="0" dirty="0">
                <a:ln w="0">
                  <a:noFill/>
                </a:ln>
                <a:solidFill>
                  <a:schemeClr val="tx1">
                    <a:lumMod val="65000"/>
                    <a:lumOff val="35000"/>
                  </a:schemeClr>
                </a:solidFill>
                <a:effectLst/>
                <a:uLnTx/>
                <a:uFillTx/>
                <a:latin typeface="微软雅黑" panose="020B0503020204020204" charset="-122"/>
                <a:ea typeface="微软雅黑" panose="020B0503020204020204" charset="-122"/>
                <a:cs typeface="微软雅黑" panose="020B050302020402020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400"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Project Background</a:t>
              </a:r>
              <a:endParaRPr kumimoji="0" lang="zh-CN" altLang="en-US" sz="1400" i="0" u="none" strike="noStrike" kern="1200" cap="none" spc="0" normalizeH="0" baseline="0" noProof="0" dirty="0">
                <a:ln w="0">
                  <a:noFill/>
                </a:ln>
                <a:solidFill>
                  <a:schemeClr val="tx1">
                    <a:lumMod val="65000"/>
                    <a:lumOff val="35000"/>
                  </a:schemeClr>
                </a:solidFill>
                <a:effectLst/>
                <a:uLnTx/>
                <a:uFillTx/>
                <a:latin typeface="微软雅黑" panose="020B0503020204020204" charset="-122"/>
                <a:ea typeface="微软雅黑" panose="020B0503020204020204" charset="-122"/>
                <a:cs typeface="微软雅黑" panose="020B0503020204020204" charset="-122"/>
              </a:endParaRPr>
            </a:p>
          </p:txBody>
        </p:sp>
      </p:grpSp>
      <p:grpSp>
        <p:nvGrpSpPr>
          <p:cNvPr id="29" name="组合 28"/>
          <p:cNvGrpSpPr/>
          <p:nvPr/>
        </p:nvGrpSpPr>
        <p:grpSpPr>
          <a:xfrm>
            <a:off x="4010935" y="3824232"/>
            <a:ext cx="2364421" cy="738664"/>
            <a:chOff x="6096000" y="1530212"/>
            <a:chExt cx="2364421" cy="738664"/>
          </a:xfrm>
        </p:grpSpPr>
        <p:grpSp>
          <p:nvGrpSpPr>
            <p:cNvPr id="30" name="组合 29"/>
            <p:cNvGrpSpPr/>
            <p:nvPr/>
          </p:nvGrpSpPr>
          <p:grpSpPr>
            <a:xfrm>
              <a:off x="6096000" y="1587163"/>
              <a:ext cx="675776" cy="624762"/>
              <a:chOff x="2741192" y="2336213"/>
              <a:chExt cx="772029" cy="713749"/>
            </a:xfrm>
          </p:grpSpPr>
          <p:sp>
            <p:nvSpPr>
              <p:cNvPr id="32" name="泪滴形 31"/>
              <p:cNvSpPr/>
              <p:nvPr/>
            </p:nvSpPr>
            <p:spPr>
              <a:xfrm rot="5400000" flipH="1">
                <a:off x="2770332" y="2336213"/>
                <a:ext cx="713749" cy="713749"/>
              </a:xfrm>
              <a:prstGeom prst="teardrop">
                <a:avLst/>
              </a:prstGeom>
              <a:solidFill>
                <a:srgbClr val="54A2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3" name="文本框 32"/>
              <p:cNvSpPr txBox="1"/>
              <p:nvPr/>
            </p:nvSpPr>
            <p:spPr>
              <a:xfrm>
                <a:off x="2741192" y="2387781"/>
                <a:ext cx="772029" cy="5977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03</a:t>
                </a:r>
              </a:p>
            </p:txBody>
          </p:sp>
        </p:grpSp>
        <p:sp>
          <p:nvSpPr>
            <p:cNvPr id="31" name="矩形 30"/>
            <p:cNvSpPr/>
            <p:nvPr/>
          </p:nvSpPr>
          <p:spPr>
            <a:xfrm>
              <a:off x="6779833" y="1530212"/>
              <a:ext cx="1680588" cy="73866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项目详情</a:t>
              </a:r>
              <a:endParaRPr kumimoji="0" lang="en-US" altLang="zh-CN" sz="2800" b="1" i="0" u="none" strike="noStrike" kern="1200" cap="none" spc="0" normalizeH="0" baseline="0" noProof="0" dirty="0">
                <a:ln w="0">
                  <a:noFill/>
                </a:ln>
                <a:solidFill>
                  <a:schemeClr val="tx1">
                    <a:lumMod val="65000"/>
                    <a:lumOff val="35000"/>
                  </a:schemeClr>
                </a:solidFill>
                <a:effectLst/>
                <a:uLnTx/>
                <a:uFillTx/>
                <a:latin typeface="微软雅黑" panose="020B0503020204020204" charset="-122"/>
                <a:ea typeface="微软雅黑" panose="020B0503020204020204" charset="-122"/>
                <a:cs typeface="微软雅黑" panose="020B050302020402020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400"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Project Info</a:t>
              </a:r>
              <a:endParaRPr kumimoji="0" lang="zh-CN" altLang="en-US" sz="1400" i="0" u="none" strike="noStrike" kern="1200" cap="none" spc="0" normalizeH="0" baseline="0" noProof="0" dirty="0">
                <a:ln w="0">
                  <a:noFill/>
                </a:ln>
                <a:solidFill>
                  <a:schemeClr val="tx1">
                    <a:lumMod val="65000"/>
                    <a:lumOff val="35000"/>
                  </a:schemeClr>
                </a:solidFill>
                <a:effectLst/>
                <a:uLnTx/>
                <a:uFillTx/>
                <a:latin typeface="微软雅黑" panose="020B0503020204020204" charset="-122"/>
                <a:ea typeface="微软雅黑" panose="020B0503020204020204" charset="-122"/>
                <a:cs typeface="微软雅黑" panose="020B0503020204020204" charset="-122"/>
              </a:endParaRPr>
            </a:p>
          </p:txBody>
        </p:sp>
      </p:grpSp>
      <p:grpSp>
        <p:nvGrpSpPr>
          <p:cNvPr id="34" name="组合 33"/>
          <p:cNvGrpSpPr/>
          <p:nvPr/>
        </p:nvGrpSpPr>
        <p:grpSpPr>
          <a:xfrm>
            <a:off x="7652492" y="2300231"/>
            <a:ext cx="2325501" cy="738664"/>
            <a:chOff x="6096000" y="1530212"/>
            <a:chExt cx="2325501" cy="738664"/>
          </a:xfrm>
        </p:grpSpPr>
        <p:grpSp>
          <p:nvGrpSpPr>
            <p:cNvPr id="35" name="组合 34"/>
            <p:cNvGrpSpPr/>
            <p:nvPr/>
          </p:nvGrpSpPr>
          <p:grpSpPr>
            <a:xfrm>
              <a:off x="6096000" y="1587163"/>
              <a:ext cx="675776" cy="624762"/>
              <a:chOff x="2741192" y="2336213"/>
              <a:chExt cx="772029" cy="713749"/>
            </a:xfrm>
          </p:grpSpPr>
          <p:sp>
            <p:nvSpPr>
              <p:cNvPr id="37" name="泪滴形 36"/>
              <p:cNvSpPr/>
              <p:nvPr/>
            </p:nvSpPr>
            <p:spPr>
              <a:xfrm rot="5400000" flipH="1">
                <a:off x="2770332" y="2336213"/>
                <a:ext cx="713749" cy="713749"/>
              </a:xfrm>
              <a:prstGeom prst="teardrop">
                <a:avLst/>
              </a:prstGeom>
              <a:solidFill>
                <a:srgbClr val="54A2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8" name="文本框 37"/>
              <p:cNvSpPr txBox="1"/>
              <p:nvPr/>
            </p:nvSpPr>
            <p:spPr>
              <a:xfrm>
                <a:off x="2741192" y="2387781"/>
                <a:ext cx="772029" cy="5977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0</a:t>
                </a:r>
                <a:r>
                  <a:rPr lang="en-US" altLang="zh-CN" sz="2800" dirty="0">
                    <a:solidFill>
                      <a:prstClr val="white"/>
                    </a:solidFill>
                    <a:latin typeface="微软雅黑" panose="020B0503020204020204" charset="-122"/>
                    <a:ea typeface="微软雅黑" panose="020B0503020204020204" charset="-122"/>
                  </a:rPr>
                  <a:t>2</a:t>
                </a:r>
                <a:endParaRPr kumimoji="0" lang="en-US" altLang="zh-CN" sz="2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grpSp>
        <p:sp>
          <p:nvSpPr>
            <p:cNvPr id="36" name="矩形 35"/>
            <p:cNvSpPr/>
            <p:nvPr/>
          </p:nvSpPr>
          <p:spPr>
            <a:xfrm>
              <a:off x="6779833" y="1530212"/>
              <a:ext cx="1641668" cy="73866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团队</a:t>
              </a:r>
              <a:r>
                <a:rPr kumimoji="0" lang="zh-CN" altLang="en-US" sz="2800" b="1" i="0" u="none" strike="noStrike" kern="1200" cap="none" spc="0" normalizeH="0" baseline="0"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介绍</a:t>
              </a:r>
              <a:endParaRPr kumimoji="0" lang="en-US" altLang="zh-CN" sz="2800" b="1" i="0" u="none" strike="noStrike" kern="1200" cap="none" spc="0" normalizeH="0" baseline="0" noProof="0" dirty="0">
                <a:ln w="0">
                  <a:noFill/>
                </a:ln>
                <a:solidFill>
                  <a:schemeClr val="tx1">
                    <a:lumMod val="65000"/>
                    <a:lumOff val="35000"/>
                  </a:schemeClr>
                </a:solidFill>
                <a:effectLst/>
                <a:uLnTx/>
                <a:uFillTx/>
                <a:latin typeface="微软雅黑" panose="020B0503020204020204" charset="-122"/>
                <a:ea typeface="微软雅黑" panose="020B0503020204020204" charset="-122"/>
                <a:cs typeface="微软雅黑" panose="020B050302020402020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400"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Team Intro</a:t>
              </a:r>
              <a:endParaRPr kumimoji="0" lang="zh-CN" altLang="en-US" sz="1400" i="0" u="none" strike="noStrike" kern="1200" cap="none" spc="0" normalizeH="0" baseline="0" noProof="0" dirty="0">
                <a:ln w="0">
                  <a:noFill/>
                </a:ln>
                <a:solidFill>
                  <a:schemeClr val="tx1">
                    <a:lumMod val="65000"/>
                    <a:lumOff val="35000"/>
                  </a:schemeClr>
                </a:solidFill>
                <a:effectLst/>
                <a:uLnTx/>
                <a:uFillTx/>
                <a:latin typeface="微软雅黑" panose="020B0503020204020204" charset="-122"/>
                <a:ea typeface="微软雅黑" panose="020B0503020204020204" charset="-122"/>
                <a:cs typeface="微软雅黑" panose="020B0503020204020204" charset="-122"/>
              </a:endParaRPr>
            </a:p>
          </p:txBody>
        </p:sp>
      </p:grpSp>
      <p:grpSp>
        <p:nvGrpSpPr>
          <p:cNvPr id="39" name="组合 38"/>
          <p:cNvGrpSpPr/>
          <p:nvPr/>
        </p:nvGrpSpPr>
        <p:grpSpPr>
          <a:xfrm>
            <a:off x="7652492" y="3824232"/>
            <a:ext cx="2468937" cy="738664"/>
            <a:chOff x="6096000" y="1530212"/>
            <a:chExt cx="2468937" cy="738664"/>
          </a:xfrm>
        </p:grpSpPr>
        <p:grpSp>
          <p:nvGrpSpPr>
            <p:cNvPr id="40" name="组合 39"/>
            <p:cNvGrpSpPr/>
            <p:nvPr/>
          </p:nvGrpSpPr>
          <p:grpSpPr>
            <a:xfrm>
              <a:off x="6096000" y="1587163"/>
              <a:ext cx="675776" cy="624762"/>
              <a:chOff x="2741192" y="2336213"/>
              <a:chExt cx="772029" cy="713749"/>
            </a:xfrm>
          </p:grpSpPr>
          <p:sp>
            <p:nvSpPr>
              <p:cNvPr id="42" name="泪滴形 41"/>
              <p:cNvSpPr/>
              <p:nvPr/>
            </p:nvSpPr>
            <p:spPr>
              <a:xfrm rot="5400000" flipH="1">
                <a:off x="2770332" y="2336213"/>
                <a:ext cx="713749" cy="713749"/>
              </a:xfrm>
              <a:prstGeom prst="teardrop">
                <a:avLst/>
              </a:prstGeom>
              <a:solidFill>
                <a:srgbClr val="54A2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3" name="文本框 42"/>
              <p:cNvSpPr txBox="1"/>
              <p:nvPr/>
            </p:nvSpPr>
            <p:spPr>
              <a:xfrm>
                <a:off x="2741192" y="2387781"/>
                <a:ext cx="772029" cy="5977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04</a:t>
                </a:r>
              </a:p>
            </p:txBody>
          </p:sp>
        </p:grpSp>
        <p:sp>
          <p:nvSpPr>
            <p:cNvPr id="41" name="矩形 40"/>
            <p:cNvSpPr/>
            <p:nvPr/>
          </p:nvSpPr>
          <p:spPr>
            <a:xfrm>
              <a:off x="6779833" y="1530212"/>
              <a:ext cx="1785104" cy="73866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项目</a:t>
              </a:r>
              <a:r>
                <a:rPr lang="zh-CN" altLang="en-US" sz="2800" b="1"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总结</a:t>
              </a:r>
              <a:endParaRPr kumimoji="0" lang="en-US" altLang="zh-CN" sz="2800" b="1" i="0" u="none" strike="noStrike" kern="1200" cap="none" spc="0" normalizeH="0" baseline="0" noProof="0" dirty="0">
                <a:ln w="0">
                  <a:noFill/>
                </a:ln>
                <a:solidFill>
                  <a:schemeClr val="tx1">
                    <a:lumMod val="65000"/>
                    <a:lumOff val="35000"/>
                  </a:schemeClr>
                </a:solidFill>
                <a:effectLst/>
                <a:uLnTx/>
                <a:uFillTx/>
                <a:latin typeface="微软雅黑" panose="020B0503020204020204" charset="-122"/>
                <a:ea typeface="微软雅黑" panose="020B0503020204020204" charset="-122"/>
                <a:cs typeface="微软雅黑" panose="020B050302020402020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400" dirty="0">
                  <a:ln w="0">
                    <a:noFill/>
                  </a:ln>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Project Conclusion</a:t>
              </a:r>
              <a:endParaRPr kumimoji="0" lang="zh-CN" altLang="en-US" sz="1400" i="0" u="none" strike="noStrike" kern="1200" cap="none" spc="0" normalizeH="0" baseline="0" noProof="0" dirty="0">
                <a:ln w="0">
                  <a:noFill/>
                </a:ln>
                <a:solidFill>
                  <a:schemeClr val="tx1">
                    <a:lumMod val="65000"/>
                    <a:lumOff val="35000"/>
                  </a:schemeClr>
                </a:solidFill>
                <a:effectLst/>
                <a:uLnTx/>
                <a:uFillTx/>
                <a:latin typeface="微软雅黑" panose="020B0503020204020204" charset="-122"/>
                <a:ea typeface="微软雅黑" panose="020B0503020204020204" charset="-122"/>
                <a:cs typeface="微软雅黑" panose="020B0503020204020204" charset="-122"/>
              </a:endParaRPr>
            </a:p>
          </p:txBody>
        </p:sp>
      </p:grpSp>
      <p:pic>
        <p:nvPicPr>
          <p:cNvPr id="8" name="图片 7" descr="金"/>
          <p:cNvPicPr>
            <a:picLocks noChangeAspect="1"/>
          </p:cNvPicPr>
          <p:nvPr>
            <p:custDataLst>
              <p:tags r:id="rId3"/>
            </p:custDataLst>
          </p:nvPr>
        </p:nvPicPr>
        <p:blipFill>
          <a:blip r:embed="rId7"/>
          <a:stretch>
            <a:fillRect/>
          </a:stretch>
        </p:blipFill>
        <p:spPr>
          <a:xfrm>
            <a:off x="10159365" y="0"/>
            <a:ext cx="1910715" cy="778510"/>
          </a:xfrm>
          <a:prstGeom prst="rect">
            <a:avLst/>
          </a:prstGeom>
        </p:spPr>
      </p:pic>
      <p:pic>
        <p:nvPicPr>
          <p:cNvPr id="23" name="图片 22" descr="图片包含 文本&#10;&#10;描述已自动生成">
            <a:extLst>
              <a:ext uri="{FF2B5EF4-FFF2-40B4-BE49-F238E27FC236}">
                <a16:creationId xmlns:a16="http://schemas.microsoft.com/office/drawing/2014/main" id="{C62A228D-EE82-0319-F9AE-E52DB710AF12}"/>
              </a:ext>
            </a:extLst>
          </p:cNvPr>
          <p:cNvPicPr>
            <a:picLocks noChangeAspect="1"/>
          </p:cNvPicPr>
          <p:nvPr/>
        </p:nvPicPr>
        <p:blipFill rotWithShape="1">
          <a:blip r:embed="rId8">
            <a:extLst>
              <a:ext uri="{28A0092B-C50C-407E-A947-70E740481C1C}">
                <a14:useLocalDpi xmlns:a14="http://schemas.microsoft.com/office/drawing/2010/main" val="0"/>
              </a:ext>
            </a:extLst>
          </a:blip>
          <a:srcRect l="4472" t="17646" r="5187" b="23274"/>
          <a:stretch/>
        </p:blipFill>
        <p:spPr>
          <a:xfrm>
            <a:off x="9611" y="22946"/>
            <a:ext cx="2162518" cy="814632"/>
          </a:xfrm>
          <a:prstGeom prst="rect">
            <a:avLst/>
          </a:prstGeom>
        </p:spPr>
      </p:pic>
      <p:cxnSp>
        <p:nvCxnSpPr>
          <p:cNvPr id="7" name="直接连接符 6">
            <a:extLst>
              <a:ext uri="{FF2B5EF4-FFF2-40B4-BE49-F238E27FC236}">
                <a16:creationId xmlns:a16="http://schemas.microsoft.com/office/drawing/2014/main" id="{73D33B0B-EB4A-8106-6E04-72BDF1C7030E}"/>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3" name="矩形 2">
            <a:extLst>
              <a:ext uri="{FF2B5EF4-FFF2-40B4-BE49-F238E27FC236}">
                <a16:creationId xmlns:a16="http://schemas.microsoft.com/office/drawing/2014/main" id="{C8DD5191-CECF-13F1-4AA4-820C8329AF69}"/>
              </a:ext>
            </a:extLst>
          </p:cNvPr>
          <p:cNvSpPr/>
          <p:nvPr/>
        </p:nvSpPr>
        <p:spPr>
          <a:xfrm>
            <a:off x="7652492" y="3099746"/>
            <a:ext cx="3332914" cy="328936"/>
          </a:xfrm>
          <a:prstGeom prst="rect">
            <a:avLst/>
          </a:prstGeom>
        </p:spPr>
        <p:txBody>
          <a:bodyPr wrap="square">
            <a:spAutoFit/>
          </a:bodyPr>
          <a:lstStyle/>
          <a:p>
            <a:pPr lvl="0">
              <a:lnSpc>
                <a:spcPct val="120000"/>
              </a:lnSpc>
              <a:defRPr/>
            </a:pPr>
            <a:r>
              <a:rPr lang="zh-CN" altLang="en-US" sz="1400" dirty="0">
                <a:solidFill>
                  <a:schemeClr val="bg2">
                    <a:lumMod val="75000"/>
                  </a:schemeClr>
                </a:solidFill>
                <a:latin typeface="微软雅黑" panose="020B0503020204020204" charset="-122"/>
                <a:ea typeface="微软雅黑" panose="020B0503020204020204" charset="-122"/>
              </a:rPr>
              <a:t>成员介绍 </a:t>
            </a:r>
            <a:r>
              <a:rPr lang="en-US" altLang="zh-CN" sz="1400" dirty="0">
                <a:solidFill>
                  <a:schemeClr val="bg2">
                    <a:lumMod val="75000"/>
                  </a:schemeClr>
                </a:solidFill>
                <a:latin typeface="微软雅黑" panose="020B0503020204020204" charset="-122"/>
                <a:ea typeface="微软雅黑" panose="020B0503020204020204" charset="-122"/>
              </a:rPr>
              <a:t>· </a:t>
            </a:r>
            <a:r>
              <a:rPr lang="zh-CN" altLang="en-US" sz="1400" dirty="0">
                <a:solidFill>
                  <a:schemeClr val="bg2">
                    <a:lumMod val="75000"/>
                  </a:schemeClr>
                </a:solidFill>
                <a:latin typeface="微软雅黑" panose="020B0503020204020204" charset="-122"/>
                <a:ea typeface="微软雅黑" panose="020B0503020204020204" charset="-122"/>
              </a:rPr>
              <a:t>成员分工</a:t>
            </a:r>
            <a:endParaRPr lang="en-US" altLang="zh-CN" sz="1400" dirty="0">
              <a:solidFill>
                <a:schemeClr val="bg2">
                  <a:lumMod val="75000"/>
                </a:schemeClr>
              </a:solidFill>
              <a:latin typeface="微软雅黑" panose="020B0503020204020204" charset="-122"/>
              <a:ea typeface="微软雅黑" panose="020B0503020204020204" charset="-122"/>
            </a:endParaRPr>
          </a:p>
        </p:txBody>
      </p:sp>
      <p:sp>
        <p:nvSpPr>
          <p:cNvPr id="4" name="矩形 3">
            <a:extLst>
              <a:ext uri="{FF2B5EF4-FFF2-40B4-BE49-F238E27FC236}">
                <a16:creationId xmlns:a16="http://schemas.microsoft.com/office/drawing/2014/main" id="{D4C63F3B-23BA-2D9B-2ED7-D90D80BF5043}"/>
              </a:ext>
            </a:extLst>
          </p:cNvPr>
          <p:cNvSpPr/>
          <p:nvPr/>
        </p:nvSpPr>
        <p:spPr>
          <a:xfrm>
            <a:off x="4010935" y="4625339"/>
            <a:ext cx="3342014" cy="587469"/>
          </a:xfrm>
          <a:prstGeom prst="rect">
            <a:avLst/>
          </a:prstGeom>
        </p:spPr>
        <p:txBody>
          <a:bodyPr wrap="square">
            <a:spAutoFit/>
          </a:bodyPr>
          <a:lstStyle/>
          <a:p>
            <a:pPr lvl="0">
              <a:lnSpc>
                <a:spcPct val="120000"/>
              </a:lnSpc>
              <a:defRPr/>
            </a:pPr>
            <a:r>
              <a:rPr lang="zh-CN" altLang="en-US" sz="1400" dirty="0">
                <a:solidFill>
                  <a:schemeClr val="bg2">
                    <a:lumMod val="75000"/>
                  </a:schemeClr>
                </a:solidFill>
                <a:latin typeface="微软雅黑" panose="020B0503020204020204" charset="-122"/>
                <a:ea typeface="微软雅黑" panose="020B0503020204020204" charset="-122"/>
              </a:rPr>
              <a:t>功能模块 </a:t>
            </a:r>
            <a:r>
              <a:rPr lang="en-US" altLang="zh-CN" sz="1400" dirty="0">
                <a:solidFill>
                  <a:schemeClr val="bg2">
                    <a:lumMod val="75000"/>
                  </a:schemeClr>
                </a:solidFill>
                <a:latin typeface="微软雅黑" panose="020B0503020204020204" charset="-122"/>
                <a:ea typeface="微软雅黑" panose="020B0503020204020204" charset="-122"/>
              </a:rPr>
              <a:t>· </a:t>
            </a:r>
            <a:r>
              <a:rPr lang="zh-CN" altLang="en-US" sz="1400" dirty="0">
                <a:solidFill>
                  <a:schemeClr val="bg2">
                    <a:lumMod val="75000"/>
                  </a:schemeClr>
                </a:solidFill>
                <a:latin typeface="微软雅黑" panose="020B0503020204020204" charset="-122"/>
                <a:ea typeface="微软雅黑" panose="020B0503020204020204" charset="-122"/>
              </a:rPr>
              <a:t>原型设计 </a:t>
            </a:r>
            <a:r>
              <a:rPr lang="en-US" altLang="zh-CN" sz="1400" dirty="0">
                <a:solidFill>
                  <a:schemeClr val="bg2">
                    <a:lumMod val="75000"/>
                  </a:schemeClr>
                </a:solidFill>
                <a:latin typeface="微软雅黑" panose="020B0503020204020204" charset="-122"/>
                <a:ea typeface="微软雅黑" panose="020B0503020204020204" charset="-122"/>
              </a:rPr>
              <a:t>· </a:t>
            </a:r>
            <a:r>
              <a:rPr lang="zh-CN" altLang="en-US" sz="1400" dirty="0">
                <a:solidFill>
                  <a:schemeClr val="bg2">
                    <a:lumMod val="75000"/>
                  </a:schemeClr>
                </a:solidFill>
                <a:latin typeface="微软雅黑" panose="020B0503020204020204" charset="-122"/>
                <a:ea typeface="微软雅黑" panose="020B0503020204020204" charset="-122"/>
              </a:rPr>
              <a:t>系统测试</a:t>
            </a:r>
            <a:endParaRPr lang="en-US" altLang="zh-CN" sz="1400" dirty="0">
              <a:solidFill>
                <a:schemeClr val="bg2">
                  <a:lumMod val="75000"/>
                </a:schemeClr>
              </a:solidFill>
              <a:latin typeface="微软雅黑" panose="020B0503020204020204" charset="-122"/>
              <a:ea typeface="微软雅黑" panose="020B0503020204020204" charset="-122"/>
            </a:endParaRPr>
          </a:p>
          <a:p>
            <a:pPr lvl="0">
              <a:lnSpc>
                <a:spcPct val="120000"/>
              </a:lnSpc>
              <a:defRPr/>
            </a:pPr>
            <a:r>
              <a:rPr lang="en-US" altLang="zh-CN" sz="1400" dirty="0">
                <a:solidFill>
                  <a:schemeClr val="bg2">
                    <a:lumMod val="75000"/>
                  </a:schemeClr>
                </a:solidFill>
                <a:latin typeface="微软雅黑" panose="020B0503020204020204" charset="-122"/>
                <a:ea typeface="微软雅黑" panose="020B0503020204020204" charset="-122"/>
              </a:rPr>
              <a:t>Git</a:t>
            </a:r>
            <a:r>
              <a:rPr lang="zh-CN" altLang="en-US" sz="1400" dirty="0">
                <a:solidFill>
                  <a:schemeClr val="bg2">
                    <a:lumMod val="75000"/>
                  </a:schemeClr>
                </a:solidFill>
                <a:latin typeface="微软雅黑" panose="020B0503020204020204" charset="-122"/>
                <a:ea typeface="微软雅黑" panose="020B0503020204020204" charset="-122"/>
              </a:rPr>
              <a:t>协作 </a:t>
            </a:r>
            <a:r>
              <a:rPr lang="en-US" altLang="zh-CN" sz="1400" dirty="0">
                <a:solidFill>
                  <a:schemeClr val="bg2">
                    <a:lumMod val="75000"/>
                  </a:schemeClr>
                </a:solidFill>
                <a:latin typeface="微软雅黑" panose="020B0503020204020204" charset="-122"/>
                <a:ea typeface="微软雅黑" panose="020B0503020204020204" charset="-122"/>
              </a:rPr>
              <a:t>· </a:t>
            </a:r>
            <a:r>
              <a:rPr lang="zh-CN" altLang="en-US" sz="1400" dirty="0">
                <a:solidFill>
                  <a:schemeClr val="bg2">
                    <a:lumMod val="75000"/>
                  </a:schemeClr>
                </a:solidFill>
                <a:latin typeface="微软雅黑" panose="020B0503020204020204" charset="-122"/>
                <a:ea typeface="微软雅黑" panose="020B0503020204020204" charset="-122"/>
              </a:rPr>
              <a:t>项目亮点</a:t>
            </a:r>
            <a:endParaRPr lang="en-US" altLang="zh-CN" sz="1400" dirty="0">
              <a:solidFill>
                <a:schemeClr val="bg2">
                  <a:lumMod val="75000"/>
                </a:schemeClr>
              </a:solidFill>
              <a:latin typeface="微软雅黑" panose="020B0503020204020204" charset="-122"/>
              <a:ea typeface="微软雅黑" panose="020B0503020204020204" charset="-122"/>
            </a:endParaRPr>
          </a:p>
        </p:txBody>
      </p:sp>
      <p:sp>
        <p:nvSpPr>
          <p:cNvPr id="10" name="矩形 9">
            <a:extLst>
              <a:ext uri="{FF2B5EF4-FFF2-40B4-BE49-F238E27FC236}">
                <a16:creationId xmlns:a16="http://schemas.microsoft.com/office/drawing/2014/main" id="{F695BB62-A5F8-19EC-D11B-6AD61D7A29E3}"/>
              </a:ext>
            </a:extLst>
          </p:cNvPr>
          <p:cNvSpPr/>
          <p:nvPr/>
        </p:nvSpPr>
        <p:spPr>
          <a:xfrm>
            <a:off x="7652492" y="4625339"/>
            <a:ext cx="3229219" cy="328936"/>
          </a:xfrm>
          <a:prstGeom prst="rect">
            <a:avLst/>
          </a:prstGeom>
        </p:spPr>
        <p:txBody>
          <a:bodyPr wrap="square">
            <a:spAutoFit/>
          </a:bodyPr>
          <a:lstStyle/>
          <a:p>
            <a:pPr lvl="0">
              <a:lnSpc>
                <a:spcPct val="120000"/>
              </a:lnSpc>
              <a:defRPr/>
            </a:pPr>
            <a:r>
              <a:rPr lang="zh-CN" altLang="en-US" sz="1400" dirty="0">
                <a:solidFill>
                  <a:schemeClr val="bg2">
                    <a:lumMod val="75000"/>
                  </a:schemeClr>
                </a:solidFill>
                <a:latin typeface="微软雅黑" panose="020B0503020204020204" charset="-122"/>
                <a:ea typeface="微软雅黑" panose="020B0503020204020204" charset="-122"/>
              </a:rPr>
              <a:t>团队合作 </a:t>
            </a:r>
            <a:r>
              <a:rPr lang="en-US" altLang="zh-CN" sz="1400" dirty="0">
                <a:solidFill>
                  <a:schemeClr val="bg2">
                    <a:lumMod val="75000"/>
                  </a:schemeClr>
                </a:solidFill>
                <a:latin typeface="微软雅黑" panose="020B0503020204020204" charset="-122"/>
                <a:ea typeface="微软雅黑" panose="020B0503020204020204" charset="-122"/>
              </a:rPr>
              <a:t>· </a:t>
            </a:r>
            <a:r>
              <a:rPr lang="zh-CN" altLang="en-US" sz="1400" dirty="0">
                <a:solidFill>
                  <a:schemeClr val="bg2">
                    <a:lumMod val="75000"/>
                  </a:schemeClr>
                </a:solidFill>
                <a:latin typeface="微软雅黑" panose="020B0503020204020204" charset="-122"/>
                <a:ea typeface="微软雅黑" panose="020B0503020204020204" charset="-122"/>
              </a:rPr>
              <a:t>成员心得</a:t>
            </a:r>
            <a:endParaRPr lang="en-US" altLang="zh-CN" sz="1400" dirty="0">
              <a:solidFill>
                <a:schemeClr val="bg2">
                  <a:lumMod val="75000"/>
                </a:schemeClr>
              </a:solidFill>
              <a:latin typeface="微软雅黑" panose="020B0503020204020204" charset="-122"/>
              <a:ea typeface="微软雅黑" panose="020B0503020204020204" charset="-122"/>
            </a:endParaRPr>
          </a:p>
        </p:txBody>
      </p:sp>
      <p:sp>
        <p:nvSpPr>
          <p:cNvPr id="12" name="矩形 11">
            <a:extLst>
              <a:ext uri="{FF2B5EF4-FFF2-40B4-BE49-F238E27FC236}">
                <a16:creationId xmlns:a16="http://schemas.microsoft.com/office/drawing/2014/main" id="{60702113-1B81-BC61-B435-09376D8C119F}"/>
              </a:ext>
            </a:extLst>
          </p:cNvPr>
          <p:cNvSpPr/>
          <p:nvPr/>
        </p:nvSpPr>
        <p:spPr>
          <a:xfrm>
            <a:off x="4036442" y="3109214"/>
            <a:ext cx="3342014" cy="328936"/>
          </a:xfrm>
          <a:prstGeom prst="rect">
            <a:avLst/>
          </a:prstGeom>
        </p:spPr>
        <p:txBody>
          <a:bodyPr wrap="square">
            <a:spAutoFit/>
          </a:bodyPr>
          <a:lstStyle/>
          <a:p>
            <a:pPr lvl="0">
              <a:lnSpc>
                <a:spcPct val="120000"/>
              </a:lnSpc>
              <a:defRPr/>
            </a:pPr>
            <a:r>
              <a:rPr lang="zh-CN" altLang="en-US" sz="1400" dirty="0">
                <a:solidFill>
                  <a:schemeClr val="bg2">
                    <a:lumMod val="75000"/>
                  </a:schemeClr>
                </a:solidFill>
                <a:latin typeface="微软雅黑" panose="020B0503020204020204" charset="-122"/>
                <a:ea typeface="微软雅黑" panose="020B0503020204020204" charset="-122"/>
              </a:rPr>
              <a:t>开发背景 </a:t>
            </a:r>
            <a:r>
              <a:rPr lang="en-US" altLang="zh-CN" sz="1400" dirty="0">
                <a:solidFill>
                  <a:schemeClr val="bg2">
                    <a:lumMod val="75000"/>
                  </a:schemeClr>
                </a:solidFill>
                <a:latin typeface="微软雅黑" panose="020B0503020204020204" charset="-122"/>
                <a:ea typeface="微软雅黑" panose="020B0503020204020204" charset="-122"/>
              </a:rPr>
              <a:t>· </a:t>
            </a:r>
            <a:r>
              <a:rPr lang="zh-CN" altLang="en-US" sz="1400" dirty="0">
                <a:solidFill>
                  <a:schemeClr val="bg2">
                    <a:lumMod val="75000"/>
                  </a:schemeClr>
                </a:solidFill>
                <a:latin typeface="微软雅黑" panose="020B0503020204020204" charset="-122"/>
                <a:ea typeface="微软雅黑" panose="020B0503020204020204" charset="-122"/>
              </a:rPr>
              <a:t>开发环境 </a:t>
            </a:r>
            <a:r>
              <a:rPr lang="en-US" altLang="zh-CN" sz="1400" dirty="0">
                <a:solidFill>
                  <a:schemeClr val="bg2">
                    <a:lumMod val="75000"/>
                  </a:schemeClr>
                </a:solidFill>
                <a:latin typeface="微软雅黑" panose="020B0503020204020204" charset="-122"/>
                <a:ea typeface="微软雅黑" panose="020B0503020204020204" charset="-122"/>
              </a:rPr>
              <a:t>· </a:t>
            </a:r>
            <a:r>
              <a:rPr lang="zh-CN" altLang="en-US" sz="1400" dirty="0">
                <a:solidFill>
                  <a:schemeClr val="bg2">
                    <a:lumMod val="75000"/>
                  </a:schemeClr>
                </a:solidFill>
                <a:latin typeface="微软雅黑" panose="020B0503020204020204" charset="-122"/>
                <a:ea typeface="微软雅黑" panose="020B0503020204020204" charset="-122"/>
              </a:rPr>
              <a:t>技术栈</a:t>
            </a:r>
            <a:endParaRPr lang="en-US" altLang="zh-CN" sz="1400" dirty="0">
              <a:solidFill>
                <a:schemeClr val="bg2">
                  <a:lumMod val="75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1000" fill="hold"/>
                                        <p:tgtEl>
                                          <p:spTgt spid="17"/>
                                        </p:tgtEl>
                                        <p:attrNameLst>
                                          <p:attrName>ppt_x</p:attrName>
                                        </p:attrNameLst>
                                      </p:cBhvr>
                                      <p:tavLst>
                                        <p:tav tm="0">
                                          <p:val>
                                            <p:strVal val="#ppt_x"/>
                                          </p:val>
                                        </p:tav>
                                        <p:tav tm="100000">
                                          <p:val>
                                            <p:strVal val="#ppt_x"/>
                                          </p:val>
                                        </p:tav>
                                      </p:tavLst>
                                    </p:anim>
                                    <p:anim calcmode="lin" valueType="num">
                                      <p:cBhvr additive="base">
                                        <p:cTn id="8" dur="1000" fill="hold"/>
                                        <p:tgtEl>
                                          <p:spTgt spid="17"/>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2" decel="100000" fill="hold" nodeType="after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1+#ppt_w/2"/>
                                          </p:val>
                                        </p:tav>
                                        <p:tav tm="100000">
                                          <p:val>
                                            <p:strVal val="#ppt_x"/>
                                          </p:val>
                                        </p:tav>
                                      </p:tavLst>
                                    </p:anim>
                                    <p:anim calcmode="lin" valueType="num">
                                      <p:cBhvr additive="base">
                                        <p:cTn id="13" dur="500" fill="hold"/>
                                        <p:tgtEl>
                                          <p:spTgt spid="28"/>
                                        </p:tgtEl>
                                        <p:attrNameLst>
                                          <p:attrName>ppt_y</p:attrName>
                                        </p:attrNameLst>
                                      </p:cBhvr>
                                      <p:tavLst>
                                        <p:tav tm="0">
                                          <p:val>
                                            <p:strVal val="#ppt_y"/>
                                          </p:val>
                                        </p:tav>
                                        <p:tav tm="100000">
                                          <p:val>
                                            <p:strVal val="#ppt_y"/>
                                          </p:val>
                                        </p:tav>
                                      </p:tavLst>
                                    </p:anim>
                                  </p:childTnLst>
                                </p:cTn>
                              </p:par>
                              <p:par>
                                <p:cTn id="14" presetID="2" presetClass="entr" presetSubtype="2" decel="100000" fill="hold" nodeType="with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fill="hold"/>
                                        <p:tgtEl>
                                          <p:spTgt spid="29"/>
                                        </p:tgtEl>
                                        <p:attrNameLst>
                                          <p:attrName>ppt_x</p:attrName>
                                        </p:attrNameLst>
                                      </p:cBhvr>
                                      <p:tavLst>
                                        <p:tav tm="0">
                                          <p:val>
                                            <p:strVal val="1+#ppt_w/2"/>
                                          </p:val>
                                        </p:tav>
                                        <p:tav tm="100000">
                                          <p:val>
                                            <p:strVal val="#ppt_x"/>
                                          </p:val>
                                        </p:tav>
                                      </p:tavLst>
                                    </p:anim>
                                    <p:anim calcmode="lin" valueType="num">
                                      <p:cBhvr additive="base">
                                        <p:cTn id="17" dur="500" fill="hold"/>
                                        <p:tgtEl>
                                          <p:spTgt spid="29"/>
                                        </p:tgtEl>
                                        <p:attrNameLst>
                                          <p:attrName>ppt_y</p:attrName>
                                        </p:attrNameLst>
                                      </p:cBhvr>
                                      <p:tavLst>
                                        <p:tav tm="0">
                                          <p:val>
                                            <p:strVal val="#ppt_y"/>
                                          </p:val>
                                        </p:tav>
                                        <p:tav tm="100000">
                                          <p:val>
                                            <p:strVal val="#ppt_y"/>
                                          </p:val>
                                        </p:tav>
                                      </p:tavLst>
                                    </p:anim>
                                  </p:childTnLst>
                                </p:cTn>
                              </p:par>
                              <p:par>
                                <p:cTn id="18" presetID="2" presetClass="entr" presetSubtype="2" decel="100000" fill="hold" nodeType="withEffect">
                                  <p:stCondLst>
                                    <p:cond delay="0"/>
                                  </p:stCondLst>
                                  <p:childTnLst>
                                    <p:set>
                                      <p:cBhvr>
                                        <p:cTn id="19" dur="1" fill="hold">
                                          <p:stCondLst>
                                            <p:cond delay="0"/>
                                          </p:stCondLst>
                                        </p:cTn>
                                        <p:tgtEl>
                                          <p:spTgt spid="34"/>
                                        </p:tgtEl>
                                        <p:attrNameLst>
                                          <p:attrName>style.visibility</p:attrName>
                                        </p:attrNameLst>
                                      </p:cBhvr>
                                      <p:to>
                                        <p:strVal val="visible"/>
                                      </p:to>
                                    </p:set>
                                    <p:anim calcmode="lin" valueType="num">
                                      <p:cBhvr additive="base">
                                        <p:cTn id="20" dur="500" fill="hold"/>
                                        <p:tgtEl>
                                          <p:spTgt spid="34"/>
                                        </p:tgtEl>
                                        <p:attrNameLst>
                                          <p:attrName>ppt_x</p:attrName>
                                        </p:attrNameLst>
                                      </p:cBhvr>
                                      <p:tavLst>
                                        <p:tav tm="0">
                                          <p:val>
                                            <p:strVal val="1+#ppt_w/2"/>
                                          </p:val>
                                        </p:tav>
                                        <p:tav tm="100000">
                                          <p:val>
                                            <p:strVal val="#ppt_x"/>
                                          </p:val>
                                        </p:tav>
                                      </p:tavLst>
                                    </p:anim>
                                    <p:anim calcmode="lin" valueType="num">
                                      <p:cBhvr additive="base">
                                        <p:cTn id="21" dur="500" fill="hold"/>
                                        <p:tgtEl>
                                          <p:spTgt spid="34"/>
                                        </p:tgtEl>
                                        <p:attrNameLst>
                                          <p:attrName>ppt_y</p:attrName>
                                        </p:attrNameLst>
                                      </p:cBhvr>
                                      <p:tavLst>
                                        <p:tav tm="0">
                                          <p:val>
                                            <p:strVal val="#ppt_y"/>
                                          </p:val>
                                        </p:tav>
                                        <p:tav tm="100000">
                                          <p:val>
                                            <p:strVal val="#ppt_y"/>
                                          </p:val>
                                        </p:tav>
                                      </p:tavLst>
                                    </p:anim>
                                  </p:childTnLst>
                                </p:cTn>
                              </p:par>
                              <p:par>
                                <p:cTn id="22" presetID="2" presetClass="entr" presetSubtype="2" decel="100000" fill="hold" nodeType="withEffect">
                                  <p:stCondLst>
                                    <p:cond delay="0"/>
                                  </p:stCondLst>
                                  <p:childTnLst>
                                    <p:set>
                                      <p:cBhvr>
                                        <p:cTn id="23" dur="1" fill="hold">
                                          <p:stCondLst>
                                            <p:cond delay="0"/>
                                          </p:stCondLst>
                                        </p:cTn>
                                        <p:tgtEl>
                                          <p:spTgt spid="39"/>
                                        </p:tgtEl>
                                        <p:attrNameLst>
                                          <p:attrName>style.visibility</p:attrName>
                                        </p:attrNameLst>
                                      </p:cBhvr>
                                      <p:to>
                                        <p:strVal val="visible"/>
                                      </p:to>
                                    </p:set>
                                    <p:anim calcmode="lin" valueType="num">
                                      <p:cBhvr additive="base">
                                        <p:cTn id="24" dur="500" fill="hold"/>
                                        <p:tgtEl>
                                          <p:spTgt spid="39"/>
                                        </p:tgtEl>
                                        <p:attrNameLst>
                                          <p:attrName>ppt_x</p:attrName>
                                        </p:attrNameLst>
                                      </p:cBhvr>
                                      <p:tavLst>
                                        <p:tav tm="0">
                                          <p:val>
                                            <p:strVal val="1+#ppt_w/2"/>
                                          </p:val>
                                        </p:tav>
                                        <p:tav tm="100000">
                                          <p:val>
                                            <p:strVal val="#ppt_x"/>
                                          </p:val>
                                        </p:tav>
                                      </p:tavLst>
                                    </p:anim>
                                    <p:anim calcmode="lin" valueType="num">
                                      <p:cBhvr additive="base">
                                        <p:cTn id="25" dur="500" fill="hold"/>
                                        <p:tgtEl>
                                          <p:spTgt spid="39"/>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2" presetClass="entr" presetSubtype="8"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ipe(left)">
                                      <p:cBhvr>
                                        <p:cTn id="32" dur="500"/>
                                        <p:tgtEl>
                                          <p:spTgt spid="3"/>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left)">
                                      <p:cBhvr>
                                        <p:cTn id="3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0"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5" cstate="print">
            <a:extLst>
              <a:ext uri="{28A0092B-C50C-407E-A947-70E740481C1C}">
                <a14:useLocalDpi xmlns:a14="http://schemas.microsoft.com/office/drawing/2010/main" val="0"/>
              </a:ext>
            </a:extLst>
          </a:blip>
          <a:srcRect t="41169" r="1917" b="10175"/>
          <a:stretch>
            <a:fillRect/>
          </a:stretch>
        </p:blipFill>
        <p:spPr>
          <a:xfrm>
            <a:off x="0" y="1410834"/>
            <a:ext cx="12192000" cy="4036333"/>
          </a:xfrm>
          <a:prstGeom prst="rect">
            <a:avLst/>
          </a:prstGeom>
        </p:spPr>
      </p:pic>
      <p:pic>
        <p:nvPicPr>
          <p:cNvPr id="4" name="图片 3" descr="D:\资料\！三大风景照（外宣）02\三峡大学秋景\秋景（谢丞）\IMG_5757.jpgIMG_5757"/>
          <p:cNvPicPr>
            <a:picLocks noChangeAspect="1"/>
          </p:cNvPicPr>
          <p:nvPr>
            <p:custDataLst>
              <p:tags r:id="rId1"/>
            </p:custDataLst>
          </p:nvPr>
        </p:nvPicPr>
        <p:blipFill>
          <a:blip r:embed="rId6"/>
          <a:srcRect l="-1" t="30988" r="67" b="20650"/>
          <a:stretch>
            <a:fillRect/>
          </a:stretch>
        </p:blipFill>
        <p:spPr>
          <a:xfrm>
            <a:off x="0" y="1410970"/>
            <a:ext cx="12192000" cy="4036060"/>
          </a:xfrm>
          <a:prstGeom prst="rect">
            <a:avLst/>
          </a:prstGeom>
        </p:spPr>
      </p:pic>
      <p:sp>
        <p:nvSpPr>
          <p:cNvPr id="3" name="矩形 2"/>
          <p:cNvSpPr/>
          <p:nvPr/>
        </p:nvSpPr>
        <p:spPr>
          <a:xfrm>
            <a:off x="-1" y="1411705"/>
            <a:ext cx="12192001" cy="4026570"/>
          </a:xfrm>
          <a:prstGeom prst="rect">
            <a:avLst/>
          </a:prstGeom>
          <a:solidFill>
            <a:srgbClr val="54A2FC">
              <a:alpha val="61000"/>
            </a:srgbClr>
          </a:solid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nvGrpSpPr>
          <p:cNvPr id="13" name="组合 12"/>
          <p:cNvGrpSpPr/>
          <p:nvPr/>
        </p:nvGrpSpPr>
        <p:grpSpPr>
          <a:xfrm>
            <a:off x="1716502" y="1412777"/>
            <a:ext cx="2254105" cy="2373160"/>
            <a:chOff x="1716502" y="1412777"/>
            <a:chExt cx="2254105" cy="2373160"/>
          </a:xfrm>
        </p:grpSpPr>
        <p:grpSp>
          <p:nvGrpSpPr>
            <p:cNvPr id="14" name="组合 13"/>
            <p:cNvGrpSpPr/>
            <p:nvPr/>
          </p:nvGrpSpPr>
          <p:grpSpPr>
            <a:xfrm>
              <a:off x="1716502" y="1412777"/>
              <a:ext cx="2254105" cy="2373160"/>
              <a:chOff x="10058399" y="386083"/>
              <a:chExt cx="1138990" cy="1199148"/>
            </a:xfrm>
          </p:grpSpPr>
          <p:sp>
            <p:nvSpPr>
              <p:cNvPr id="16" name="任意多边形: 形状 15"/>
              <p:cNvSpPr/>
              <p:nvPr/>
            </p:nvSpPr>
            <p:spPr>
              <a:xfrm>
                <a:off x="10058399" y="386083"/>
                <a:ext cx="1138990" cy="1199148"/>
              </a:xfrm>
              <a:custGeom>
                <a:avLst/>
                <a:gdLst>
                  <a:gd name="connsiteX0" fmla="*/ 0 w 1138990"/>
                  <a:gd name="connsiteY0" fmla="*/ 0 h 1199148"/>
                  <a:gd name="connsiteX1" fmla="*/ 1138990 w 1138990"/>
                  <a:gd name="connsiteY1" fmla="*/ 0 h 1199148"/>
                  <a:gd name="connsiteX2" fmla="*/ 1138989 w 1138990"/>
                  <a:gd name="connsiteY2" fmla="*/ 629653 h 1199148"/>
                  <a:gd name="connsiteX3" fmla="*/ 569494 w 1138990"/>
                  <a:gd name="connsiteY3" fmla="*/ 1199148 h 1199148"/>
                  <a:gd name="connsiteX4" fmla="*/ 569495 w 1138990"/>
                  <a:gd name="connsiteY4" fmla="*/ 1199147 h 1199148"/>
                  <a:gd name="connsiteX5" fmla="*/ 0 w 1138990"/>
                  <a:gd name="connsiteY5" fmla="*/ 629652 h 119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8990" h="1199148">
                    <a:moveTo>
                      <a:pt x="0" y="0"/>
                    </a:moveTo>
                    <a:lnTo>
                      <a:pt x="1138990" y="0"/>
                    </a:lnTo>
                    <a:lnTo>
                      <a:pt x="1138989" y="629653"/>
                    </a:lnTo>
                    <a:cubicBezTo>
                      <a:pt x="1138989" y="944176"/>
                      <a:pt x="884017" y="1199148"/>
                      <a:pt x="569494" y="1199148"/>
                    </a:cubicBezTo>
                    <a:lnTo>
                      <a:pt x="569495" y="1199147"/>
                    </a:lnTo>
                    <a:cubicBezTo>
                      <a:pt x="254972" y="1199147"/>
                      <a:pt x="0" y="944175"/>
                      <a:pt x="0" y="629652"/>
                    </a:cubicBezTo>
                    <a:close/>
                  </a:path>
                </a:pathLst>
              </a:custGeom>
              <a:solidFill>
                <a:schemeClr val="bg1"/>
              </a:solid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sp>
            <p:nvSpPr>
              <p:cNvPr id="17" name="椭圆 16"/>
              <p:cNvSpPr/>
              <p:nvPr/>
            </p:nvSpPr>
            <p:spPr>
              <a:xfrm>
                <a:off x="10178011" y="535774"/>
                <a:ext cx="899767" cy="899767"/>
              </a:xfrm>
              <a:prstGeom prst="ellipse">
                <a:avLst/>
              </a:prstGeom>
              <a:solidFill>
                <a:srgbClr val="54A2FC"/>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sp>
          <p:nvSpPr>
            <p:cNvPr id="15" name="文本框 14"/>
            <p:cNvSpPr txBox="1"/>
            <p:nvPr/>
          </p:nvSpPr>
          <p:spPr>
            <a:xfrm>
              <a:off x="2005264" y="2053389"/>
              <a:ext cx="1652336" cy="1200329"/>
            </a:xfrm>
            <a:prstGeom prst="rect">
              <a:avLst/>
            </a:prstGeom>
            <a:noFill/>
          </p:spPr>
          <p:txBody>
            <a:bodyPr wrap="square" rtlCol="0">
              <a:spAutoFit/>
            </a:bodyPr>
            <a:lstStyle/>
            <a:p>
              <a:pPr algn="ctr"/>
              <a:r>
                <a:rPr lang="en-US" altLang="zh-CN" sz="7200" dirty="0">
                  <a:solidFill>
                    <a:schemeClr val="bg1"/>
                  </a:solidFill>
                  <a:latin typeface="Arial Black" panose="020B0A04020102020204" pitchFamily="34" charset="0"/>
                  <a:ea typeface="思源宋体 CN" panose="02020400000000000000" pitchFamily="18" charset="-122"/>
                </a:rPr>
                <a:t>01</a:t>
              </a:r>
              <a:endParaRPr lang="zh-CN" altLang="en-US" sz="7200" dirty="0">
                <a:solidFill>
                  <a:schemeClr val="bg1"/>
                </a:solidFill>
                <a:latin typeface="Arial Black" panose="020B0A04020102020204" pitchFamily="34" charset="0"/>
                <a:ea typeface="思源宋体 CN" panose="02020400000000000000" pitchFamily="18" charset="-122"/>
              </a:endParaRPr>
            </a:p>
          </p:txBody>
        </p:sp>
      </p:grpSp>
      <p:sp>
        <p:nvSpPr>
          <p:cNvPr id="18" name="矩形 17"/>
          <p:cNvSpPr/>
          <p:nvPr/>
        </p:nvSpPr>
        <p:spPr>
          <a:xfrm>
            <a:off x="5174178" y="2423846"/>
            <a:ext cx="2646878" cy="83099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800" b="1" noProof="0" dirty="0">
                <a:ln w="0">
                  <a:noFill/>
                </a:ln>
                <a:solidFill>
                  <a:schemeClr val="bg1"/>
                </a:solidFill>
                <a:latin typeface="微软雅黑" panose="020B0503020204020204" charset="-122"/>
                <a:ea typeface="微软雅黑" panose="020B0503020204020204" charset="-122"/>
                <a:sym typeface="+mn-ea"/>
              </a:rPr>
              <a:t>项目背景</a:t>
            </a:r>
            <a:endParaRPr kumimoji="0" lang="zh-CN" altLang="en-US" sz="4800" b="1" i="0" u="none" strike="noStrike" kern="1200" cap="none" spc="0" normalizeH="0" baseline="0" noProof="0" dirty="0">
              <a:ln w="0">
                <a:noFill/>
              </a:ln>
              <a:solidFill>
                <a:schemeClr val="bg1"/>
              </a:solidFill>
              <a:effectLst/>
              <a:uLnTx/>
              <a:uFillTx/>
              <a:latin typeface="微软雅黑" panose="020B0503020204020204" charset="-122"/>
              <a:ea typeface="微软雅黑" panose="020B0503020204020204" charset="-122"/>
              <a:cs typeface="+mn-ea"/>
              <a:sym typeface="+mn-ea"/>
            </a:endParaRPr>
          </a:p>
        </p:txBody>
      </p:sp>
      <p:sp>
        <p:nvSpPr>
          <p:cNvPr id="19" name="矩形 18"/>
          <p:cNvSpPr/>
          <p:nvPr/>
        </p:nvSpPr>
        <p:spPr>
          <a:xfrm>
            <a:off x="5066170" y="3160758"/>
            <a:ext cx="3381993" cy="328936"/>
          </a:xfrm>
          <a:prstGeom prst="rect">
            <a:avLst/>
          </a:prstGeom>
        </p:spPr>
        <p:txBody>
          <a:bodyPr wrap="square">
            <a:spAutoFit/>
          </a:bodyPr>
          <a:lstStyle/>
          <a:p>
            <a:pPr lvl="0" algn="ctr">
              <a:lnSpc>
                <a:spcPct val="120000"/>
              </a:lnSpc>
              <a:defRPr/>
            </a:pPr>
            <a:r>
              <a:rPr lang="en-US" altLang="zh-CN" sz="1400" dirty="0">
                <a:solidFill>
                  <a:prstClr val="white"/>
                </a:solidFill>
                <a:latin typeface="微软雅黑" panose="020B0503020204020204" charset="-122"/>
                <a:ea typeface="微软雅黑" panose="020B0503020204020204" charset="-122"/>
              </a:rPr>
              <a:t>Mini-Market · Project background</a:t>
            </a:r>
          </a:p>
        </p:txBody>
      </p:sp>
      <p:pic>
        <p:nvPicPr>
          <p:cNvPr id="5" name="图片 4" descr="金"/>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7" name="直接连接符 6">
            <a:extLst>
              <a:ext uri="{FF2B5EF4-FFF2-40B4-BE49-F238E27FC236}">
                <a16:creationId xmlns:a16="http://schemas.microsoft.com/office/drawing/2014/main" id="{3A7E7D64-0DED-CD48-9EDA-3A54B6DDDD0E}"/>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8" name="矩形 7">
            <a:extLst>
              <a:ext uri="{FF2B5EF4-FFF2-40B4-BE49-F238E27FC236}">
                <a16:creationId xmlns:a16="http://schemas.microsoft.com/office/drawing/2014/main" id="{79677596-4708-9892-AF84-F33A5AEF6584}"/>
              </a:ext>
            </a:extLst>
          </p:cNvPr>
          <p:cNvSpPr/>
          <p:nvPr/>
        </p:nvSpPr>
        <p:spPr>
          <a:xfrm>
            <a:off x="4477556" y="3489694"/>
            <a:ext cx="4599154" cy="396583"/>
          </a:xfrm>
          <a:prstGeom prst="rect">
            <a:avLst/>
          </a:prstGeom>
        </p:spPr>
        <p:txBody>
          <a:bodyPr wrap="square">
            <a:spAutoFit/>
          </a:bodyPr>
          <a:lstStyle/>
          <a:p>
            <a:pPr algn="ctr">
              <a:lnSpc>
                <a:spcPct val="120000"/>
              </a:lnSpc>
              <a:defRPr/>
            </a:pPr>
            <a:r>
              <a:rPr lang="zh-CN" altLang="en-US" b="1" dirty="0">
                <a:solidFill>
                  <a:prstClr val="white"/>
                </a:solidFill>
                <a:latin typeface="微软雅黑" panose="020B0503020204020204" charset="-122"/>
                <a:ea typeface="微软雅黑" panose="020B0503020204020204" charset="-122"/>
              </a:rPr>
              <a:t>开发背景 </a:t>
            </a:r>
            <a:r>
              <a:rPr lang="en-US" altLang="zh-CN" b="1" dirty="0">
                <a:solidFill>
                  <a:prstClr val="white"/>
                </a:solidFill>
                <a:latin typeface="微软雅黑" panose="020B0503020204020204" charset="-122"/>
                <a:ea typeface="微软雅黑" panose="020B0503020204020204" charset="-122"/>
              </a:rPr>
              <a:t>· </a:t>
            </a:r>
            <a:r>
              <a:rPr lang="zh-CN" altLang="en-US" b="1" dirty="0">
                <a:solidFill>
                  <a:prstClr val="white"/>
                </a:solidFill>
                <a:latin typeface="微软雅黑" panose="020B0503020204020204" charset="-122"/>
                <a:ea typeface="微软雅黑" panose="020B0503020204020204" charset="-122"/>
              </a:rPr>
              <a:t>开发环境 </a:t>
            </a:r>
            <a:r>
              <a:rPr lang="en-US" altLang="zh-CN" b="1" dirty="0">
                <a:solidFill>
                  <a:prstClr val="white"/>
                </a:solidFill>
                <a:latin typeface="微软雅黑" panose="020B0503020204020204" charset="-122"/>
                <a:ea typeface="微软雅黑" panose="020B0503020204020204" charset="-122"/>
              </a:rPr>
              <a:t>· </a:t>
            </a:r>
            <a:r>
              <a:rPr lang="zh-CN" altLang="en-US" b="1" dirty="0">
                <a:solidFill>
                  <a:prstClr val="white"/>
                </a:solidFill>
                <a:latin typeface="微软雅黑" panose="020B0503020204020204" charset="-122"/>
                <a:ea typeface="微软雅黑" panose="020B0503020204020204" charset="-122"/>
              </a:rPr>
              <a:t>技术栈</a:t>
            </a:r>
            <a:endParaRPr lang="en-US" altLang="zh-CN" b="1" dirty="0">
              <a:solidFill>
                <a:prstClr val="white"/>
              </a:solidFill>
              <a:latin typeface="微软雅黑" panose="020B0503020204020204" charset="-122"/>
              <a:ea typeface="微软雅黑" panose="020B0503020204020204" charset="-122"/>
            </a:endParaRPr>
          </a:p>
        </p:txBody>
      </p:sp>
      <p:pic>
        <p:nvPicPr>
          <p:cNvPr id="9" name="图片 8" descr="图片包含 文本&#10;&#10;描述已自动生成">
            <a:extLst>
              <a:ext uri="{FF2B5EF4-FFF2-40B4-BE49-F238E27FC236}">
                <a16:creationId xmlns:a16="http://schemas.microsoft.com/office/drawing/2014/main" id="{7255F01C-7868-3238-07FB-542B970AC117}"/>
              </a:ext>
            </a:extLst>
          </p:cNvPr>
          <p:cNvPicPr>
            <a:picLocks noChangeAspect="1"/>
          </p:cNvPicPr>
          <p:nvPr/>
        </p:nvPicPr>
        <p:blipFill rotWithShape="1">
          <a:blip r:embed="rId8">
            <a:extLst>
              <a:ext uri="{28A0092B-C50C-407E-A947-70E740481C1C}">
                <a14:useLocalDpi xmlns:a14="http://schemas.microsoft.com/office/drawing/2010/main" val="0"/>
              </a:ext>
            </a:extLst>
          </a:blip>
          <a:srcRect l="4472" t="17646" r="5187" b="23274"/>
          <a:stretch/>
        </p:blipFill>
        <p:spPr>
          <a:xfrm>
            <a:off x="0" y="0"/>
            <a:ext cx="2162518" cy="81463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2" presetClass="entr" presetSubtype="8"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0-#ppt_w/2"/>
                                          </p:val>
                                        </p:tav>
                                        <p:tav tm="100000">
                                          <p:val>
                                            <p:strVal val="#ppt_x"/>
                                          </p:val>
                                        </p:tav>
                                      </p:tavLst>
                                    </p:anim>
                                    <p:anim calcmode="lin" valueType="num">
                                      <p:cBhvr additive="base">
                                        <p:cTn id="14" dur="500" fill="hold"/>
                                        <p:tgtEl>
                                          <p:spTgt spid="13"/>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wipe(left)">
                                      <p:cBhvr>
                                        <p:cTn id="21" dur="500"/>
                                        <p:tgtEl>
                                          <p:spTgt spid="19"/>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18" grpId="0"/>
      <p:bldP spid="19"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C8B75C-46A3-E5C5-BF87-0C33405FAD56}"/>
            </a:ext>
          </a:extLst>
        </p:cNvPr>
        <p:cNvGrpSpPr/>
        <p:nvPr/>
      </p:nvGrpSpPr>
      <p:grpSpPr>
        <a:xfrm>
          <a:off x="0" y="0"/>
          <a:ext cx="0" cy="0"/>
          <a:chOff x="0" y="0"/>
          <a:chExt cx="0" cy="0"/>
        </a:xfrm>
      </p:grpSpPr>
      <p:pic>
        <p:nvPicPr>
          <p:cNvPr id="2" name="图片 1" descr="D:\资料\！三大风景照（外宣）02\三峡大学秋景\秋景（谢丞）\IMG_5757.jpgIMG_5757">
            <a:extLst>
              <a:ext uri="{FF2B5EF4-FFF2-40B4-BE49-F238E27FC236}">
                <a16:creationId xmlns:a16="http://schemas.microsoft.com/office/drawing/2014/main" id="{627BF339-199D-41EC-DB75-D9CC1CA97471}"/>
              </a:ext>
            </a:extLst>
          </p:cNvPr>
          <p:cNvPicPr>
            <a:picLocks noChangeAspect="1"/>
          </p:cNvPicPr>
          <p:nvPr>
            <p:custDataLst>
              <p:tags r:id="rId1"/>
            </p:custDataLst>
          </p:nvPr>
        </p:nvPicPr>
        <p:blipFill>
          <a:blip r:embed="rId5">
            <a:alphaModFix amt="16000"/>
          </a:blip>
          <a:srcRect t="17832"/>
          <a:stretch>
            <a:fillRect/>
          </a:stretch>
        </p:blipFill>
        <p:spPr>
          <a:xfrm>
            <a:off x="0" y="-635"/>
            <a:ext cx="12192635" cy="6858635"/>
          </a:xfrm>
          <a:prstGeom prst="rect">
            <a:avLst/>
          </a:prstGeom>
        </p:spPr>
      </p:pic>
      <p:pic>
        <p:nvPicPr>
          <p:cNvPr id="4" name="图片 3" descr="图片包含 文本&#10;&#10;描述已自动生成">
            <a:extLst>
              <a:ext uri="{FF2B5EF4-FFF2-40B4-BE49-F238E27FC236}">
                <a16:creationId xmlns:a16="http://schemas.microsoft.com/office/drawing/2014/main" id="{714CED35-77E4-86DB-1A97-2B74A501ED08}"/>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sp>
        <p:nvSpPr>
          <p:cNvPr id="25" name="矩形: 圆角 24">
            <a:extLst>
              <a:ext uri="{FF2B5EF4-FFF2-40B4-BE49-F238E27FC236}">
                <a16:creationId xmlns:a16="http://schemas.microsoft.com/office/drawing/2014/main" id="{EAAA2BC2-06F0-1AE3-18AA-5A235E5D1B67}"/>
              </a:ext>
            </a:extLst>
          </p:cNvPr>
          <p:cNvSpPr/>
          <p:nvPr/>
        </p:nvSpPr>
        <p:spPr>
          <a:xfrm>
            <a:off x="406785" y="1179093"/>
            <a:ext cx="3392906" cy="4840641"/>
          </a:xfrm>
          <a:prstGeom prst="roundRect">
            <a:avLst>
              <a:gd name="adj" fmla="val 9770"/>
            </a:avLst>
          </a:prstGeom>
          <a:solidFill>
            <a:schemeClr val="bg1"/>
          </a:solidFill>
          <a:ln w="12700" cap="flat" cmpd="sng" algn="ctr">
            <a:noFill/>
            <a:prstDash val="solid"/>
            <a:miter lim="800000"/>
          </a:ln>
          <a:effectLst>
            <a:outerShdw blurRad="762000" dir="5400000" sx="102000" sy="102000" algn="ctr" rotWithShape="0">
              <a:prstClr val="black">
                <a:alpha val="20000"/>
              </a:prstClr>
            </a:outerShdw>
          </a:effectLst>
        </p:spPr>
        <p:txBody>
          <a:bodyPr rtlCol="0" anchor="ctr"/>
          <a:lstStyle/>
          <a:p>
            <a:pPr algn="ctr"/>
            <a:endParaRPr lang="zh-CN" altLang="en-US" kern="0" dirty="0">
              <a:solidFill>
                <a:schemeClr val="bg1"/>
              </a:solidFill>
              <a:latin typeface="思源宋体 CN" panose="02020400000000000000" pitchFamily="18" charset="-122"/>
              <a:ea typeface="思源宋体 CN" panose="02020400000000000000" pitchFamily="18" charset="-122"/>
            </a:endParaRPr>
          </a:p>
        </p:txBody>
      </p:sp>
      <p:sp>
        <p:nvSpPr>
          <p:cNvPr id="30" name="Rectangle 5">
            <a:extLst>
              <a:ext uri="{FF2B5EF4-FFF2-40B4-BE49-F238E27FC236}">
                <a16:creationId xmlns:a16="http://schemas.microsoft.com/office/drawing/2014/main" id="{570E4A11-928D-6A35-1950-56939E6CE1AB}"/>
              </a:ext>
            </a:extLst>
          </p:cNvPr>
          <p:cNvSpPr/>
          <p:nvPr/>
        </p:nvSpPr>
        <p:spPr>
          <a:xfrm>
            <a:off x="506032" y="1363953"/>
            <a:ext cx="3196773" cy="4480842"/>
          </a:xfrm>
          <a:prstGeom prst="rect">
            <a:avLst/>
          </a:prstGeom>
        </p:spPr>
        <p:txBody>
          <a:bodyPr wrap="square">
            <a:spAutoFit/>
          </a:bodyPr>
          <a:lstStyle/>
          <a:p>
            <a:pPr algn="just" defTabSz="457200">
              <a:lnSpc>
                <a:spcPct val="150000"/>
              </a:lnSpc>
              <a:defRPr/>
            </a:pPr>
            <a:r>
              <a:rPr lang="zh-CN" altLang="en-US" sz="1600" kern="0" dirty="0">
                <a:solidFill>
                  <a:schemeClr val="tx1">
                    <a:lumMod val="75000"/>
                    <a:lumOff val="25000"/>
                  </a:schemeClr>
                </a:solidFill>
                <a:latin typeface="微软雅黑" panose="020B0503020204020204" charset="-122"/>
                <a:ea typeface="微软雅黑" panose="020B0503020204020204" charset="-122"/>
              </a:rPr>
              <a:t>随着经济的发展和人民收入的提高，小型超市在日常生活中扮演着越来越重要的角色。这些超市为消费者提供了方便快捷的购物体验，同时也为商家提供了良好的商业机会。开发一个面向小型超市的管理系统有助于提升商家的管理效率、顾客的购物体验以及为商家提供更好的决策支持，同时高度集成化的管理流程也能够带来更多的商业机会和竞争优势。</a:t>
            </a:r>
          </a:p>
        </p:txBody>
      </p:sp>
      <p:pic>
        <p:nvPicPr>
          <p:cNvPr id="3" name="图片 2" descr="金">
            <a:extLst>
              <a:ext uri="{FF2B5EF4-FFF2-40B4-BE49-F238E27FC236}">
                <a16:creationId xmlns:a16="http://schemas.microsoft.com/office/drawing/2014/main" id="{731A4CB6-576F-8640-287A-12736B8D2A1E}"/>
              </a:ext>
            </a:extLst>
          </p:cNvPr>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16" name="直接连接符 15">
            <a:extLst>
              <a:ext uri="{FF2B5EF4-FFF2-40B4-BE49-F238E27FC236}">
                <a16:creationId xmlns:a16="http://schemas.microsoft.com/office/drawing/2014/main" id="{95AE6390-1E3D-F7BE-2C83-A5AD3EDF1CFE}"/>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pic>
        <p:nvPicPr>
          <p:cNvPr id="10" name="图片 9">
            <a:extLst>
              <a:ext uri="{FF2B5EF4-FFF2-40B4-BE49-F238E27FC236}">
                <a16:creationId xmlns:a16="http://schemas.microsoft.com/office/drawing/2014/main" id="{719B304D-F218-E958-C22C-2347EB415A3C}"/>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p:blipFill>
        <p:spPr>
          <a:xfrm>
            <a:off x="4170636" y="2039860"/>
            <a:ext cx="7592165" cy="3497961"/>
          </a:xfrm>
          <a:prstGeom prst="rect">
            <a:avLst/>
          </a:prstGeom>
          <a:effectLst>
            <a:outerShdw blurRad="254000" algn="ctr" rotWithShape="0">
              <a:prstClr val="black">
                <a:alpha val="40000"/>
              </a:prstClr>
            </a:outerShdw>
          </a:effectLst>
        </p:spPr>
      </p:pic>
      <p:pic>
        <p:nvPicPr>
          <p:cNvPr id="8" name="图片 7">
            <a:extLst>
              <a:ext uri="{FF2B5EF4-FFF2-40B4-BE49-F238E27FC236}">
                <a16:creationId xmlns:a16="http://schemas.microsoft.com/office/drawing/2014/main" id="{9BDB50F0-5EDC-7F9C-67EE-0EC237DD689C}"/>
              </a:ext>
            </a:extLst>
          </p:cNvPr>
          <p:cNvPicPr>
            <a:picLocks noChangeAspect="1"/>
          </p:cNvPicPr>
          <p:nvPr/>
        </p:nvPicPr>
        <p:blipFill>
          <a:blip r:embed="rId9"/>
          <a:stretch>
            <a:fillRect/>
          </a:stretch>
        </p:blipFill>
        <p:spPr>
          <a:xfrm>
            <a:off x="4347286" y="2234867"/>
            <a:ext cx="7592165" cy="3497961"/>
          </a:xfrm>
          <a:prstGeom prst="rect">
            <a:avLst/>
          </a:prstGeom>
          <a:effectLst>
            <a:outerShdw blurRad="254000" algn="ctr" rotWithShape="0">
              <a:prstClr val="black">
                <a:alpha val="40000"/>
              </a:prstClr>
            </a:outerShdw>
          </a:effectLst>
        </p:spPr>
      </p:pic>
      <p:sp>
        <p:nvSpPr>
          <p:cNvPr id="5" name="箭头: V 形 4">
            <a:extLst>
              <a:ext uri="{FF2B5EF4-FFF2-40B4-BE49-F238E27FC236}">
                <a16:creationId xmlns:a16="http://schemas.microsoft.com/office/drawing/2014/main" id="{1E1ACB1D-4F5A-B7AA-8699-1BE52A956720}"/>
              </a:ext>
            </a:extLst>
          </p:cNvPr>
          <p:cNvSpPr/>
          <p:nvPr/>
        </p:nvSpPr>
        <p:spPr>
          <a:xfrm>
            <a:off x="2291245" y="166631"/>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6" name="箭头: V 形 5">
            <a:extLst>
              <a:ext uri="{FF2B5EF4-FFF2-40B4-BE49-F238E27FC236}">
                <a16:creationId xmlns:a16="http://schemas.microsoft.com/office/drawing/2014/main" id="{F4FD2F41-942C-6056-E7DD-1B6DA98C63D2}"/>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7" name="箭头: V 形 6">
            <a:extLst>
              <a:ext uri="{FF2B5EF4-FFF2-40B4-BE49-F238E27FC236}">
                <a16:creationId xmlns:a16="http://schemas.microsoft.com/office/drawing/2014/main" id="{38AA939A-8521-9A1E-9A22-429E25CB1A40}"/>
              </a:ext>
            </a:extLst>
          </p:cNvPr>
          <p:cNvSpPr/>
          <p:nvPr/>
        </p:nvSpPr>
        <p:spPr>
          <a:xfrm>
            <a:off x="5047753" y="171556"/>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9" name="箭头: V 形 8">
            <a:extLst>
              <a:ext uri="{FF2B5EF4-FFF2-40B4-BE49-F238E27FC236}">
                <a16:creationId xmlns:a16="http://schemas.microsoft.com/office/drawing/2014/main" id="{35D2DED8-D135-C6C3-E101-B151544D2819}"/>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11" name="矩形: 圆角 10">
            <a:extLst>
              <a:ext uri="{FF2B5EF4-FFF2-40B4-BE49-F238E27FC236}">
                <a16:creationId xmlns:a16="http://schemas.microsoft.com/office/drawing/2014/main" id="{9916E2FA-67DC-37B1-5C89-3F3BA730B1CE}"/>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开发背景</a:t>
            </a:r>
          </a:p>
        </p:txBody>
      </p:sp>
    </p:spTree>
    <p:extLst>
      <p:ext uri="{BB962C8B-B14F-4D97-AF65-F5344CB8AC3E}">
        <p14:creationId xmlns:p14="http://schemas.microsoft.com/office/powerpoint/2010/main" val="12135989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fill="hold"/>
                                        <p:tgtEl>
                                          <p:spTgt spid="25"/>
                                        </p:tgtEl>
                                        <p:attrNameLst>
                                          <p:attrName>ppt_x</p:attrName>
                                        </p:attrNameLst>
                                      </p:cBhvr>
                                      <p:tavLst>
                                        <p:tav tm="0">
                                          <p:val>
                                            <p:strVal val="0-#ppt_w/2"/>
                                          </p:val>
                                        </p:tav>
                                        <p:tav tm="100000">
                                          <p:val>
                                            <p:strVal val="#ppt_x"/>
                                          </p:val>
                                        </p:tav>
                                      </p:tavLst>
                                    </p:anim>
                                    <p:anim calcmode="lin" valueType="num">
                                      <p:cBhvr additive="base">
                                        <p:cTn id="8" dur="75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decel="100000"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additive="base">
                                        <p:cTn id="12" dur="1500" fill="hold"/>
                                        <p:tgtEl>
                                          <p:spTgt spid="30"/>
                                        </p:tgtEl>
                                        <p:attrNameLst>
                                          <p:attrName>ppt_x</p:attrName>
                                        </p:attrNameLst>
                                      </p:cBhvr>
                                      <p:tavLst>
                                        <p:tav tm="0">
                                          <p:val>
                                            <p:strVal val="#ppt_x"/>
                                          </p:val>
                                        </p:tav>
                                        <p:tav tm="100000">
                                          <p:val>
                                            <p:strVal val="#ppt_x"/>
                                          </p:val>
                                        </p:tav>
                                      </p:tavLst>
                                    </p:anim>
                                    <p:anim calcmode="lin" valueType="num">
                                      <p:cBhvr additive="base">
                                        <p:cTn id="13" dur="1500" fill="hold"/>
                                        <p:tgtEl>
                                          <p:spTgt spid="30"/>
                                        </p:tgtEl>
                                        <p:attrNameLst>
                                          <p:attrName>ppt_y</p:attrName>
                                        </p:attrNameLst>
                                      </p:cBhvr>
                                      <p:tavLst>
                                        <p:tav tm="0">
                                          <p:val>
                                            <p:strVal val="1+#ppt_h/2"/>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1000"/>
                                        <p:tgtEl>
                                          <p:spTgt spid="10"/>
                                        </p:tgtEl>
                                      </p:cBhvr>
                                    </p:animEffect>
                                    <p:anim calcmode="lin" valueType="num">
                                      <p:cBhvr>
                                        <p:cTn id="17" dur="1000" fill="hold"/>
                                        <p:tgtEl>
                                          <p:spTgt spid="10"/>
                                        </p:tgtEl>
                                        <p:attrNameLst>
                                          <p:attrName>ppt_x</p:attrName>
                                        </p:attrNameLst>
                                      </p:cBhvr>
                                      <p:tavLst>
                                        <p:tav tm="0">
                                          <p:val>
                                            <p:strVal val="#ppt_x"/>
                                          </p:val>
                                        </p:tav>
                                        <p:tav tm="100000">
                                          <p:val>
                                            <p:strVal val="#ppt_x"/>
                                          </p:val>
                                        </p:tav>
                                      </p:tavLst>
                                    </p:anim>
                                    <p:anim calcmode="lin" valueType="num">
                                      <p:cBhvr>
                                        <p:cTn id="1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1000"/>
                                        <p:tgtEl>
                                          <p:spTgt spid="8"/>
                                        </p:tgtEl>
                                      </p:cBhvr>
                                    </p:animEffect>
                                    <p:anim calcmode="lin" valueType="num">
                                      <p:cBhvr>
                                        <p:cTn id="24" dur="1000" fill="hold"/>
                                        <p:tgtEl>
                                          <p:spTgt spid="8"/>
                                        </p:tgtEl>
                                        <p:attrNameLst>
                                          <p:attrName>ppt_x</p:attrName>
                                        </p:attrNameLst>
                                      </p:cBhvr>
                                      <p:tavLst>
                                        <p:tav tm="0">
                                          <p:val>
                                            <p:strVal val="#ppt_x"/>
                                          </p:val>
                                        </p:tav>
                                        <p:tav tm="100000">
                                          <p:val>
                                            <p:strVal val="#ppt_x"/>
                                          </p:val>
                                        </p:tav>
                                      </p:tavLst>
                                    </p:anim>
                                    <p:anim calcmode="lin" valueType="num">
                                      <p:cBhvr>
                                        <p:cTn id="2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3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资料\！三大风景照（外宣）02\三峡大学秋景\秋景（谢丞）\IMG_5757.jpgIMG_5757"/>
          <p:cNvPicPr>
            <a:picLocks noChangeAspect="1"/>
          </p:cNvPicPr>
          <p:nvPr>
            <p:custDataLst>
              <p:tags r:id="rId1"/>
            </p:custDataLst>
          </p:nvPr>
        </p:nvPicPr>
        <p:blipFill>
          <a:blip r:embed="rId5">
            <a:alphaModFix amt="16000"/>
          </a:blip>
          <a:srcRect t="17832"/>
          <a:stretch>
            <a:fillRect/>
          </a:stretch>
        </p:blipFill>
        <p:spPr>
          <a:xfrm>
            <a:off x="0" y="-635"/>
            <a:ext cx="12192635" cy="6858635"/>
          </a:xfrm>
          <a:prstGeom prst="rect">
            <a:avLst/>
          </a:prstGeom>
        </p:spPr>
      </p:pic>
      <p:pic>
        <p:nvPicPr>
          <p:cNvPr id="4" name="图片 3" descr="图片包含 文本&#10;&#10;描述已自动生成">
            <a:extLst>
              <a:ext uri="{FF2B5EF4-FFF2-40B4-BE49-F238E27FC236}">
                <a16:creationId xmlns:a16="http://schemas.microsoft.com/office/drawing/2014/main" id="{25C85C16-E5D0-14C0-07DC-A934C0C9FEFC}"/>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sp>
        <p:nvSpPr>
          <p:cNvPr id="50" name="Rectangle 4"/>
          <p:cNvSpPr/>
          <p:nvPr/>
        </p:nvSpPr>
        <p:spPr>
          <a:xfrm>
            <a:off x="609600" y="1203153"/>
            <a:ext cx="10972800" cy="5225640"/>
          </a:xfrm>
          <a:prstGeom prst="rect">
            <a:avLst/>
          </a:prstGeom>
          <a:solidFill>
            <a:schemeClr val="bg1"/>
          </a:solidFill>
          <a:ln w="12700" cap="flat" cmpd="sng" algn="ctr">
            <a:noFill/>
            <a:prstDash val="solid"/>
            <a:miter lim="800000"/>
          </a:ln>
          <a:effectLst>
            <a:outerShdw blurRad="381000" sx="102000" sy="102000" algn="ctr" rotWithShape="0">
              <a:sysClr val="windowText" lastClr="000000">
                <a:lumMod val="95000"/>
                <a:lumOff val="5000"/>
                <a:alpha val="40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white"/>
              </a:solidFill>
              <a:effectLst/>
              <a:uLnTx/>
              <a:uFillTx/>
              <a:latin typeface="思源宋体 CN" panose="02020400000000000000" pitchFamily="18" charset="-122"/>
              <a:ea typeface="思源宋体 CN" panose="02020400000000000000" pitchFamily="18" charset="-122"/>
              <a:cs typeface="+mn-cs"/>
              <a:sym typeface="思源宋体 CN" panose="02020400000000000000" pitchFamily="18" charset="-122"/>
            </a:endParaRPr>
          </a:p>
        </p:txBody>
      </p:sp>
      <p:pic>
        <p:nvPicPr>
          <p:cNvPr id="3" name="图片 2" descr="金"/>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9" name="直接连接符 8"/>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5" name="矩形 4">
            <a:extLst>
              <a:ext uri="{FF2B5EF4-FFF2-40B4-BE49-F238E27FC236}">
                <a16:creationId xmlns:a16="http://schemas.microsoft.com/office/drawing/2014/main" id="{FED16F9F-6D1E-F0F5-EC6F-B6E37063115A}"/>
              </a:ext>
            </a:extLst>
          </p:cNvPr>
          <p:cNvSpPr/>
          <p:nvPr/>
        </p:nvSpPr>
        <p:spPr>
          <a:xfrm>
            <a:off x="784342" y="1396481"/>
            <a:ext cx="3191590" cy="2215991"/>
          </a:xfrm>
          <a:prstGeom prst="rect">
            <a:avLst/>
          </a:prstGeom>
        </p:spPr>
        <p:txBody>
          <a:bodyPr wrap="square">
            <a:spAutoFit/>
          </a:bodyPr>
          <a:lstStyle/>
          <a:p>
            <a:pPr algn="just"/>
            <a:r>
              <a:rPr lang="zh-CN" altLang="en-US" sz="1600" b="1" u="sng" kern="0" dirty="0">
                <a:solidFill>
                  <a:schemeClr val="bg2">
                    <a:lumMod val="25000"/>
                  </a:schemeClr>
                </a:solidFill>
                <a:latin typeface="微软雅黑" panose="020B0503020204020204" charset="-122"/>
                <a:ea typeface="微软雅黑" panose="020B0503020204020204" charset="-122"/>
              </a:rPr>
              <a:t>集成开发环境 （</a:t>
            </a:r>
            <a:r>
              <a:rPr lang="en-US" altLang="zh-CN" sz="1600" b="1" u="sng" kern="0" dirty="0">
                <a:solidFill>
                  <a:schemeClr val="bg2">
                    <a:lumMod val="25000"/>
                  </a:schemeClr>
                </a:solidFill>
                <a:latin typeface="微软雅黑" panose="020B0503020204020204" charset="-122"/>
                <a:ea typeface="微软雅黑" panose="020B0503020204020204" charset="-122"/>
              </a:rPr>
              <a:t>IDE</a:t>
            </a:r>
            <a:r>
              <a:rPr lang="zh-CN" altLang="en-US" sz="1600" b="1" u="sng" kern="0" dirty="0">
                <a:solidFill>
                  <a:schemeClr val="bg2">
                    <a:lumMod val="25000"/>
                  </a:schemeClr>
                </a:solidFill>
                <a:latin typeface="微软雅黑" panose="020B0503020204020204" charset="-122"/>
                <a:ea typeface="微软雅黑" panose="020B0503020204020204" charset="-122"/>
              </a:rPr>
              <a:t>）</a:t>
            </a:r>
            <a:endParaRPr lang="en-US" altLang="zh-CN" sz="1600" b="1" u="sng" kern="0" dirty="0">
              <a:solidFill>
                <a:schemeClr val="bg2">
                  <a:lumMod val="25000"/>
                </a:schemeClr>
              </a:solidFill>
              <a:latin typeface="微软雅黑" panose="020B0503020204020204" charset="-122"/>
              <a:ea typeface="微软雅黑" panose="020B0503020204020204" charset="-122"/>
            </a:endParaRPr>
          </a:p>
          <a:p>
            <a:pPr algn="just">
              <a:spcBef>
                <a:spcPts val="600"/>
              </a:spcBef>
            </a:pPr>
            <a:r>
              <a:rPr lang="en-US" altLang="zh-CN" sz="1600" b="1" kern="0" dirty="0">
                <a:solidFill>
                  <a:schemeClr val="accent2"/>
                </a:solidFill>
                <a:latin typeface="微软雅黑" panose="020B0503020204020204" charset="-122"/>
                <a:ea typeface="微软雅黑" panose="020B0503020204020204" charset="-122"/>
              </a:rPr>
              <a:t>IntelliJ IDEA</a:t>
            </a:r>
            <a:r>
              <a:rPr lang="en-US" altLang="zh-CN" sz="1600" kern="0" dirty="0">
                <a:solidFill>
                  <a:schemeClr val="bg2">
                    <a:lumMod val="25000"/>
                  </a:schemeClr>
                </a:solidFill>
                <a:latin typeface="微软雅黑" panose="020B0503020204020204" charset="-122"/>
                <a:ea typeface="微软雅黑" panose="020B0503020204020204" charset="-122"/>
              </a:rPr>
              <a:t>: </a:t>
            </a:r>
            <a:r>
              <a:rPr lang="zh-CN" altLang="en-US" sz="1600" kern="0" dirty="0">
                <a:solidFill>
                  <a:schemeClr val="bg2">
                    <a:lumMod val="25000"/>
                  </a:schemeClr>
                </a:solidFill>
                <a:latin typeface="微软雅黑" panose="020B0503020204020204" charset="-122"/>
                <a:ea typeface="微软雅黑" panose="020B0503020204020204" charset="-122"/>
              </a:rPr>
              <a:t>广泛用于</a:t>
            </a:r>
            <a:r>
              <a:rPr lang="en-US" altLang="zh-CN" sz="1600" kern="0" dirty="0">
                <a:solidFill>
                  <a:schemeClr val="bg2">
                    <a:lumMod val="25000"/>
                  </a:schemeClr>
                </a:solidFill>
                <a:latin typeface="微软雅黑" panose="020B0503020204020204" charset="-122"/>
                <a:ea typeface="微软雅黑" panose="020B0503020204020204" charset="-122"/>
              </a:rPr>
              <a:t>Java</a:t>
            </a:r>
            <a:r>
              <a:rPr lang="zh-CN" altLang="en-US" sz="1600" kern="0" dirty="0">
                <a:solidFill>
                  <a:schemeClr val="bg2">
                    <a:lumMod val="25000"/>
                  </a:schemeClr>
                </a:solidFill>
                <a:latin typeface="微软雅黑" panose="020B0503020204020204" charset="-122"/>
                <a:ea typeface="微软雅黑" panose="020B0503020204020204" charset="-122"/>
              </a:rPr>
              <a:t>、</a:t>
            </a:r>
            <a:r>
              <a:rPr lang="en-US" altLang="zh-CN" sz="1600" kern="0" dirty="0">
                <a:solidFill>
                  <a:schemeClr val="bg2">
                    <a:lumMod val="25000"/>
                  </a:schemeClr>
                </a:solidFill>
                <a:latin typeface="微软雅黑" panose="020B0503020204020204" charset="-122"/>
                <a:ea typeface="微软雅黑" panose="020B0503020204020204" charset="-122"/>
              </a:rPr>
              <a:t>Kotlin</a:t>
            </a:r>
            <a:r>
              <a:rPr lang="zh-CN" altLang="en-US" sz="1600" kern="0" dirty="0">
                <a:solidFill>
                  <a:schemeClr val="bg2">
                    <a:lumMod val="25000"/>
                  </a:schemeClr>
                </a:solidFill>
                <a:latin typeface="微软雅黑" panose="020B0503020204020204" charset="-122"/>
                <a:ea typeface="微软雅黑" panose="020B0503020204020204" charset="-122"/>
              </a:rPr>
              <a:t>、</a:t>
            </a:r>
            <a:r>
              <a:rPr lang="en-US" altLang="zh-CN" sz="1600" kern="0" dirty="0">
                <a:solidFill>
                  <a:schemeClr val="bg2">
                    <a:lumMod val="25000"/>
                  </a:schemeClr>
                </a:solidFill>
                <a:latin typeface="微软雅黑" panose="020B0503020204020204" charset="-122"/>
                <a:ea typeface="微软雅黑" panose="020B0503020204020204" charset="-122"/>
              </a:rPr>
              <a:t>Groovy</a:t>
            </a:r>
            <a:r>
              <a:rPr lang="zh-CN" altLang="en-US" sz="1600" kern="0" dirty="0">
                <a:solidFill>
                  <a:schemeClr val="bg2">
                    <a:lumMod val="25000"/>
                  </a:schemeClr>
                </a:solidFill>
                <a:latin typeface="微软雅黑" panose="020B0503020204020204" charset="-122"/>
                <a:ea typeface="微软雅黑" panose="020B0503020204020204" charset="-122"/>
              </a:rPr>
              <a:t>等语言开发，支持</a:t>
            </a:r>
            <a:r>
              <a:rPr lang="en-US" altLang="zh-CN" sz="1600" kern="0" dirty="0">
                <a:solidFill>
                  <a:schemeClr val="bg2">
                    <a:lumMod val="25000"/>
                  </a:schemeClr>
                </a:solidFill>
                <a:latin typeface="微软雅黑" panose="020B0503020204020204" charset="-122"/>
                <a:ea typeface="微软雅黑" panose="020B0503020204020204" charset="-122"/>
              </a:rPr>
              <a:t>Spring</a:t>
            </a:r>
            <a:r>
              <a:rPr lang="zh-CN" altLang="en-US" sz="1600" kern="0" dirty="0">
                <a:solidFill>
                  <a:schemeClr val="bg2">
                    <a:lumMod val="25000"/>
                  </a:schemeClr>
                </a:solidFill>
                <a:latin typeface="微软雅黑" panose="020B0503020204020204" charset="-122"/>
                <a:ea typeface="微软雅黑" panose="020B0503020204020204" charset="-122"/>
              </a:rPr>
              <a:t>、</a:t>
            </a:r>
            <a:r>
              <a:rPr lang="en-US" altLang="zh-CN" sz="1600" kern="0" dirty="0">
                <a:solidFill>
                  <a:schemeClr val="bg2">
                    <a:lumMod val="25000"/>
                  </a:schemeClr>
                </a:solidFill>
                <a:latin typeface="微软雅黑" panose="020B0503020204020204" charset="-122"/>
                <a:ea typeface="微软雅黑" panose="020B0503020204020204" charset="-122"/>
              </a:rPr>
              <a:t>Hibernate</a:t>
            </a:r>
            <a:r>
              <a:rPr lang="zh-CN" altLang="en-US" sz="1600" kern="0" dirty="0">
                <a:solidFill>
                  <a:schemeClr val="bg2">
                    <a:lumMod val="25000"/>
                  </a:schemeClr>
                </a:solidFill>
                <a:latin typeface="微软雅黑" panose="020B0503020204020204" charset="-122"/>
                <a:ea typeface="微软雅黑" panose="020B0503020204020204" charset="-122"/>
              </a:rPr>
              <a:t>等框架。</a:t>
            </a:r>
          </a:p>
          <a:p>
            <a:pPr algn="just">
              <a:spcBef>
                <a:spcPts val="600"/>
              </a:spcBef>
            </a:pPr>
            <a:r>
              <a:rPr lang="en-US" altLang="zh-CN" sz="1600" b="1" kern="0" dirty="0">
                <a:solidFill>
                  <a:schemeClr val="accent2"/>
                </a:solidFill>
                <a:latin typeface="微软雅黑" panose="020B0503020204020204" charset="-122"/>
                <a:ea typeface="微软雅黑" panose="020B0503020204020204" charset="-122"/>
              </a:rPr>
              <a:t>VS Code</a:t>
            </a:r>
            <a:r>
              <a:rPr lang="en-US" altLang="zh-CN" sz="1600" kern="0" dirty="0">
                <a:solidFill>
                  <a:schemeClr val="bg2">
                    <a:lumMod val="25000"/>
                  </a:schemeClr>
                </a:solidFill>
                <a:latin typeface="微软雅黑" panose="020B0503020204020204" charset="-122"/>
                <a:ea typeface="微软雅黑" panose="020B0503020204020204" charset="-122"/>
              </a:rPr>
              <a:t>: </a:t>
            </a:r>
            <a:r>
              <a:rPr lang="zh-CN" altLang="en-US" sz="1600" kern="0" dirty="0">
                <a:solidFill>
                  <a:schemeClr val="bg2">
                    <a:lumMod val="25000"/>
                  </a:schemeClr>
                </a:solidFill>
                <a:latin typeface="微软雅黑" panose="020B0503020204020204" charset="-122"/>
                <a:ea typeface="微软雅黑" panose="020B0503020204020204" charset="-122"/>
              </a:rPr>
              <a:t>轻量级、多语言支持的代码编辑器，拥有丰富的插件生态，适用于</a:t>
            </a:r>
            <a:r>
              <a:rPr lang="en-US" altLang="zh-CN" sz="1600" kern="0" dirty="0">
                <a:solidFill>
                  <a:schemeClr val="bg2">
                    <a:lumMod val="25000"/>
                  </a:schemeClr>
                </a:solidFill>
                <a:latin typeface="微软雅黑" panose="020B0503020204020204" charset="-122"/>
                <a:ea typeface="微软雅黑" panose="020B0503020204020204" charset="-122"/>
              </a:rPr>
              <a:t>Web</a:t>
            </a:r>
            <a:r>
              <a:rPr lang="zh-CN" altLang="en-US" sz="1600" kern="0" dirty="0">
                <a:solidFill>
                  <a:schemeClr val="bg2">
                    <a:lumMod val="25000"/>
                  </a:schemeClr>
                </a:solidFill>
                <a:latin typeface="微软雅黑" panose="020B0503020204020204" charset="-122"/>
                <a:ea typeface="微软雅黑" panose="020B0503020204020204" charset="-122"/>
              </a:rPr>
              <a:t>、</a:t>
            </a:r>
            <a:r>
              <a:rPr lang="en-US" altLang="zh-CN" sz="1600" kern="0" dirty="0">
                <a:solidFill>
                  <a:schemeClr val="bg2">
                    <a:lumMod val="25000"/>
                  </a:schemeClr>
                </a:solidFill>
                <a:latin typeface="微软雅黑" panose="020B0503020204020204" charset="-122"/>
                <a:ea typeface="微软雅黑" panose="020B0503020204020204" charset="-122"/>
              </a:rPr>
              <a:t>Node.js</a:t>
            </a:r>
            <a:r>
              <a:rPr lang="zh-CN" altLang="en-US" sz="1600" kern="0" dirty="0">
                <a:solidFill>
                  <a:schemeClr val="bg2">
                    <a:lumMod val="25000"/>
                  </a:schemeClr>
                </a:solidFill>
                <a:latin typeface="微软雅黑" panose="020B0503020204020204" charset="-122"/>
                <a:ea typeface="微软雅黑" panose="020B0503020204020204" charset="-122"/>
              </a:rPr>
              <a:t>、</a:t>
            </a:r>
            <a:r>
              <a:rPr lang="en-US" altLang="zh-CN" sz="1600" kern="0" dirty="0">
                <a:solidFill>
                  <a:schemeClr val="bg2">
                    <a:lumMod val="25000"/>
                  </a:schemeClr>
                </a:solidFill>
                <a:latin typeface="微软雅黑" panose="020B0503020204020204" charset="-122"/>
                <a:ea typeface="微软雅黑" panose="020B0503020204020204" charset="-122"/>
              </a:rPr>
              <a:t>Python</a:t>
            </a:r>
            <a:r>
              <a:rPr lang="zh-CN" altLang="en-US" sz="1600" kern="0" dirty="0">
                <a:solidFill>
                  <a:schemeClr val="bg2">
                    <a:lumMod val="25000"/>
                  </a:schemeClr>
                </a:solidFill>
                <a:latin typeface="微软雅黑" panose="020B0503020204020204" charset="-122"/>
                <a:ea typeface="微软雅黑" panose="020B0503020204020204" charset="-122"/>
              </a:rPr>
              <a:t>等开发。</a:t>
            </a:r>
            <a:endParaRPr lang="en-US" altLang="zh-CN" sz="1600" kern="0" dirty="0">
              <a:solidFill>
                <a:schemeClr val="bg2">
                  <a:lumMod val="25000"/>
                </a:schemeClr>
              </a:solidFill>
              <a:latin typeface="微软雅黑" panose="020B0503020204020204" charset="-122"/>
              <a:ea typeface="微软雅黑" panose="020B0503020204020204" charset="-122"/>
            </a:endParaRPr>
          </a:p>
        </p:txBody>
      </p:sp>
      <p:sp>
        <p:nvSpPr>
          <p:cNvPr id="8" name="矩形 7">
            <a:extLst>
              <a:ext uri="{FF2B5EF4-FFF2-40B4-BE49-F238E27FC236}">
                <a16:creationId xmlns:a16="http://schemas.microsoft.com/office/drawing/2014/main" id="{B9B3108F-F8E0-D367-A4D8-34FF752D6DA1}"/>
              </a:ext>
            </a:extLst>
          </p:cNvPr>
          <p:cNvSpPr/>
          <p:nvPr/>
        </p:nvSpPr>
        <p:spPr>
          <a:xfrm>
            <a:off x="7518597" y="1396481"/>
            <a:ext cx="3191590" cy="1723549"/>
          </a:xfrm>
          <a:prstGeom prst="rect">
            <a:avLst/>
          </a:prstGeom>
        </p:spPr>
        <p:txBody>
          <a:bodyPr wrap="square">
            <a:spAutoFit/>
          </a:bodyPr>
          <a:lstStyle/>
          <a:p>
            <a:pPr algn="just"/>
            <a:r>
              <a:rPr lang="zh-CN" altLang="en-US" sz="1600" b="1" u="sng" kern="0" dirty="0">
                <a:solidFill>
                  <a:schemeClr val="bg2">
                    <a:lumMod val="25000"/>
                  </a:schemeClr>
                </a:solidFill>
                <a:latin typeface="微软雅黑" panose="020B0503020204020204" charset="-122"/>
                <a:ea typeface="微软雅黑" panose="020B0503020204020204" charset="-122"/>
              </a:rPr>
              <a:t>版本控制系统（</a:t>
            </a:r>
            <a:r>
              <a:rPr lang="en-US" altLang="zh-CN" sz="1600" b="1" u="sng" kern="0" dirty="0">
                <a:solidFill>
                  <a:schemeClr val="bg2">
                    <a:lumMod val="25000"/>
                  </a:schemeClr>
                </a:solidFill>
                <a:latin typeface="微软雅黑" panose="020B0503020204020204" charset="-122"/>
                <a:ea typeface="微软雅黑" panose="020B0503020204020204" charset="-122"/>
              </a:rPr>
              <a:t>VSC</a:t>
            </a:r>
            <a:r>
              <a:rPr lang="zh-CN" altLang="en-US" sz="1600" b="1" u="sng" kern="0" dirty="0">
                <a:solidFill>
                  <a:schemeClr val="bg2">
                    <a:lumMod val="25000"/>
                  </a:schemeClr>
                </a:solidFill>
                <a:latin typeface="微软雅黑" panose="020B0503020204020204" charset="-122"/>
                <a:ea typeface="微软雅黑" panose="020B0503020204020204" charset="-122"/>
              </a:rPr>
              <a:t>）</a:t>
            </a:r>
          </a:p>
          <a:p>
            <a:pPr algn="just">
              <a:spcBef>
                <a:spcPts val="600"/>
              </a:spcBef>
            </a:pPr>
            <a:r>
              <a:rPr lang="en-US" altLang="zh-CN" sz="1600" b="1" kern="0" dirty="0">
                <a:solidFill>
                  <a:schemeClr val="accent2"/>
                </a:solidFill>
                <a:latin typeface="微软雅黑" panose="020B0503020204020204" charset="-122"/>
                <a:ea typeface="微软雅黑" panose="020B0503020204020204" charset="-122"/>
              </a:rPr>
              <a:t>Git</a:t>
            </a:r>
            <a:r>
              <a:rPr lang="en-US" altLang="zh-CN" sz="1600" kern="0" dirty="0">
                <a:solidFill>
                  <a:schemeClr val="bg2">
                    <a:lumMod val="25000"/>
                  </a:schemeClr>
                </a:solidFill>
                <a:latin typeface="微软雅黑" panose="020B0503020204020204" charset="-122"/>
                <a:ea typeface="微软雅黑" panose="020B0503020204020204" charset="-122"/>
              </a:rPr>
              <a:t>: </a:t>
            </a:r>
            <a:r>
              <a:rPr lang="zh-CN" altLang="en-US" sz="1600" kern="0" dirty="0">
                <a:solidFill>
                  <a:schemeClr val="bg2">
                    <a:lumMod val="25000"/>
                  </a:schemeClr>
                </a:solidFill>
                <a:latin typeface="微软雅黑" panose="020B0503020204020204" charset="-122"/>
                <a:ea typeface="微软雅黑" panose="020B0503020204020204" charset="-122"/>
              </a:rPr>
              <a:t>最流行的分布式版本控制系统，用于代码管理与协作。</a:t>
            </a:r>
          </a:p>
          <a:p>
            <a:pPr algn="just">
              <a:spcBef>
                <a:spcPts val="600"/>
              </a:spcBef>
            </a:pPr>
            <a:r>
              <a:rPr lang="en-US" altLang="zh-CN" sz="1600" b="1" kern="0" dirty="0">
                <a:solidFill>
                  <a:schemeClr val="accent2"/>
                </a:solidFill>
                <a:latin typeface="微软雅黑" panose="020B0503020204020204" charset="-122"/>
                <a:ea typeface="微软雅黑" panose="020B0503020204020204" charset="-122"/>
              </a:rPr>
              <a:t>GitHub</a:t>
            </a:r>
            <a:r>
              <a:rPr lang="en-US" altLang="zh-CN" sz="1600" kern="0" dirty="0">
                <a:solidFill>
                  <a:schemeClr val="bg2">
                    <a:lumMod val="25000"/>
                  </a:schemeClr>
                </a:solidFill>
                <a:latin typeface="微软雅黑" panose="020B0503020204020204" charset="-122"/>
                <a:ea typeface="微软雅黑" panose="020B0503020204020204" charset="-122"/>
              </a:rPr>
              <a:t>: </a:t>
            </a:r>
            <a:r>
              <a:rPr lang="zh-CN" altLang="en-US" sz="1600" kern="0" dirty="0">
                <a:solidFill>
                  <a:schemeClr val="bg2">
                    <a:lumMod val="25000"/>
                  </a:schemeClr>
                </a:solidFill>
                <a:latin typeface="微软雅黑" panose="020B0503020204020204" charset="-122"/>
                <a:ea typeface="微软雅黑" panose="020B0503020204020204" charset="-122"/>
              </a:rPr>
              <a:t>基于</a:t>
            </a:r>
            <a:r>
              <a:rPr lang="en-US" altLang="zh-CN" sz="1600" kern="0" dirty="0">
                <a:solidFill>
                  <a:schemeClr val="bg2">
                    <a:lumMod val="25000"/>
                  </a:schemeClr>
                </a:solidFill>
                <a:latin typeface="微软雅黑" panose="020B0503020204020204" charset="-122"/>
                <a:ea typeface="微软雅黑" panose="020B0503020204020204" charset="-122"/>
              </a:rPr>
              <a:t>Git</a:t>
            </a:r>
            <a:r>
              <a:rPr lang="zh-CN" altLang="en-US" sz="1600" kern="0" dirty="0">
                <a:solidFill>
                  <a:schemeClr val="bg2">
                    <a:lumMod val="25000"/>
                  </a:schemeClr>
                </a:solidFill>
                <a:latin typeface="微软雅黑" panose="020B0503020204020204" charset="-122"/>
                <a:ea typeface="微软雅黑" panose="020B0503020204020204" charset="-122"/>
              </a:rPr>
              <a:t>的代码托管平台，提供代码管理、团队协作、</a:t>
            </a:r>
            <a:r>
              <a:rPr lang="en-US" altLang="zh-CN" sz="1600" kern="0" dirty="0">
                <a:solidFill>
                  <a:schemeClr val="bg2">
                    <a:lumMod val="25000"/>
                  </a:schemeClr>
                </a:solidFill>
                <a:latin typeface="微软雅黑" panose="020B0503020204020204" charset="-122"/>
                <a:ea typeface="微软雅黑" panose="020B0503020204020204" charset="-122"/>
              </a:rPr>
              <a:t>CI/CD</a:t>
            </a:r>
            <a:r>
              <a:rPr lang="zh-CN" altLang="en-US" sz="1600" kern="0" dirty="0">
                <a:solidFill>
                  <a:schemeClr val="bg2">
                    <a:lumMod val="25000"/>
                  </a:schemeClr>
                </a:solidFill>
                <a:latin typeface="微软雅黑" panose="020B0503020204020204" charset="-122"/>
                <a:ea typeface="微软雅黑" panose="020B0503020204020204" charset="-122"/>
              </a:rPr>
              <a:t>等功能。</a:t>
            </a:r>
            <a:endParaRPr lang="en-US" altLang="zh-CN" sz="1600" kern="0" dirty="0">
              <a:solidFill>
                <a:schemeClr val="bg2">
                  <a:lumMod val="25000"/>
                </a:schemeClr>
              </a:solidFill>
              <a:latin typeface="微软雅黑" panose="020B0503020204020204" charset="-122"/>
              <a:ea typeface="微软雅黑" panose="020B0503020204020204" charset="-122"/>
            </a:endParaRPr>
          </a:p>
        </p:txBody>
      </p:sp>
      <p:sp>
        <p:nvSpPr>
          <p:cNvPr id="10" name="矩形 9">
            <a:extLst>
              <a:ext uri="{FF2B5EF4-FFF2-40B4-BE49-F238E27FC236}">
                <a16:creationId xmlns:a16="http://schemas.microsoft.com/office/drawing/2014/main" id="{56904588-3BA3-FECA-F238-F440FEB72B83}"/>
              </a:ext>
            </a:extLst>
          </p:cNvPr>
          <p:cNvSpPr/>
          <p:nvPr/>
        </p:nvSpPr>
        <p:spPr>
          <a:xfrm>
            <a:off x="4150674" y="1396481"/>
            <a:ext cx="3191590" cy="1723549"/>
          </a:xfrm>
          <a:prstGeom prst="rect">
            <a:avLst/>
          </a:prstGeom>
        </p:spPr>
        <p:txBody>
          <a:bodyPr wrap="square">
            <a:spAutoFit/>
          </a:bodyPr>
          <a:lstStyle/>
          <a:p>
            <a:pPr algn="just"/>
            <a:r>
              <a:rPr lang="zh-CN" altLang="en-US" sz="1600" b="1" u="sng" kern="0" dirty="0">
                <a:solidFill>
                  <a:schemeClr val="bg2">
                    <a:lumMod val="25000"/>
                  </a:schemeClr>
                </a:solidFill>
                <a:latin typeface="微软雅黑" panose="020B0503020204020204" charset="-122"/>
                <a:ea typeface="微软雅黑" panose="020B0503020204020204" charset="-122"/>
              </a:rPr>
              <a:t>构建工具</a:t>
            </a:r>
          </a:p>
          <a:p>
            <a:pPr algn="just">
              <a:spcBef>
                <a:spcPts val="600"/>
              </a:spcBef>
            </a:pPr>
            <a:r>
              <a:rPr lang="en-US" altLang="zh-CN" sz="1600" b="1" kern="0" dirty="0">
                <a:solidFill>
                  <a:schemeClr val="accent2"/>
                </a:solidFill>
                <a:latin typeface="微软雅黑" panose="020B0503020204020204" charset="-122"/>
                <a:ea typeface="微软雅黑" panose="020B0503020204020204" charset="-122"/>
              </a:rPr>
              <a:t>Maven</a:t>
            </a:r>
            <a:r>
              <a:rPr lang="en-US" altLang="zh-CN" sz="1600" kern="0" dirty="0">
                <a:solidFill>
                  <a:schemeClr val="bg2">
                    <a:lumMod val="25000"/>
                  </a:schemeClr>
                </a:solidFill>
                <a:latin typeface="微软雅黑" panose="020B0503020204020204" charset="-122"/>
                <a:ea typeface="微软雅黑" panose="020B0503020204020204" charset="-122"/>
              </a:rPr>
              <a:t>: Java</a:t>
            </a:r>
            <a:r>
              <a:rPr lang="zh-CN" altLang="en-US" sz="1600" kern="0" dirty="0">
                <a:solidFill>
                  <a:schemeClr val="bg2">
                    <a:lumMod val="25000"/>
                  </a:schemeClr>
                </a:solidFill>
                <a:latin typeface="微软雅黑" panose="020B0503020204020204" charset="-122"/>
                <a:ea typeface="微软雅黑" panose="020B0503020204020204" charset="-122"/>
              </a:rPr>
              <a:t>项目的构建和依赖管理工具，广泛应用于</a:t>
            </a:r>
            <a:r>
              <a:rPr lang="en-US" altLang="zh-CN" sz="1600" kern="0" dirty="0">
                <a:solidFill>
                  <a:schemeClr val="bg2">
                    <a:lumMod val="25000"/>
                  </a:schemeClr>
                </a:solidFill>
                <a:latin typeface="微软雅黑" panose="020B0503020204020204" charset="-122"/>
                <a:ea typeface="微软雅黑" panose="020B0503020204020204" charset="-122"/>
              </a:rPr>
              <a:t>Spring</a:t>
            </a:r>
            <a:r>
              <a:rPr lang="zh-CN" altLang="en-US" sz="1600" kern="0" dirty="0">
                <a:solidFill>
                  <a:schemeClr val="bg2">
                    <a:lumMod val="25000"/>
                  </a:schemeClr>
                </a:solidFill>
                <a:latin typeface="微软雅黑" panose="020B0503020204020204" charset="-122"/>
                <a:ea typeface="微软雅黑" panose="020B0503020204020204" charset="-122"/>
              </a:rPr>
              <a:t>、</a:t>
            </a:r>
            <a:r>
              <a:rPr lang="en-US" altLang="zh-CN" sz="1600" kern="0" dirty="0">
                <a:solidFill>
                  <a:schemeClr val="bg2">
                    <a:lumMod val="25000"/>
                  </a:schemeClr>
                </a:solidFill>
                <a:latin typeface="微软雅黑" panose="020B0503020204020204" charset="-122"/>
                <a:ea typeface="微软雅黑" panose="020B0503020204020204" charset="-122"/>
              </a:rPr>
              <a:t>Hibernate</a:t>
            </a:r>
            <a:r>
              <a:rPr lang="zh-CN" altLang="en-US" sz="1600" kern="0" dirty="0">
                <a:solidFill>
                  <a:schemeClr val="bg2">
                    <a:lumMod val="25000"/>
                  </a:schemeClr>
                </a:solidFill>
                <a:latin typeface="微软雅黑" panose="020B0503020204020204" charset="-122"/>
                <a:ea typeface="微软雅黑" panose="020B0503020204020204" charset="-122"/>
              </a:rPr>
              <a:t>等项目中。</a:t>
            </a:r>
            <a:endParaRPr lang="en-US" altLang="zh-CN" sz="1600" kern="0" dirty="0">
              <a:solidFill>
                <a:schemeClr val="bg2">
                  <a:lumMod val="25000"/>
                </a:schemeClr>
              </a:solidFill>
              <a:latin typeface="微软雅黑" panose="020B0503020204020204" charset="-122"/>
              <a:ea typeface="微软雅黑" panose="020B0503020204020204" charset="-122"/>
            </a:endParaRPr>
          </a:p>
          <a:p>
            <a:pPr algn="just">
              <a:spcBef>
                <a:spcPts val="600"/>
              </a:spcBef>
            </a:pPr>
            <a:r>
              <a:rPr lang="en-US" altLang="zh-CN" sz="1600" b="1" kern="0" dirty="0" err="1">
                <a:solidFill>
                  <a:schemeClr val="accent2"/>
                </a:solidFill>
                <a:latin typeface="微软雅黑" panose="020B0503020204020204" charset="-122"/>
                <a:ea typeface="微软雅黑" panose="020B0503020204020204" charset="-122"/>
              </a:rPr>
              <a:t>npm</a:t>
            </a:r>
            <a:r>
              <a:rPr lang="en-US" altLang="zh-CN" sz="1600" kern="0" dirty="0">
                <a:solidFill>
                  <a:schemeClr val="bg2">
                    <a:lumMod val="25000"/>
                  </a:schemeClr>
                </a:solidFill>
                <a:latin typeface="微软雅黑" panose="020B0503020204020204" charset="-122"/>
                <a:ea typeface="微软雅黑" panose="020B0503020204020204" charset="-122"/>
              </a:rPr>
              <a:t>: Node.js</a:t>
            </a:r>
            <a:r>
              <a:rPr lang="zh-CN" altLang="en-US" sz="1600" kern="0" dirty="0">
                <a:solidFill>
                  <a:schemeClr val="bg2">
                    <a:lumMod val="25000"/>
                  </a:schemeClr>
                </a:solidFill>
                <a:latin typeface="微软雅黑" panose="020B0503020204020204" charset="-122"/>
                <a:ea typeface="微软雅黑" panose="020B0503020204020204" charset="-122"/>
              </a:rPr>
              <a:t>项目的包管理和构建工具。</a:t>
            </a:r>
            <a:endParaRPr lang="en-US" altLang="zh-CN" sz="1600" kern="0" dirty="0">
              <a:solidFill>
                <a:schemeClr val="bg2">
                  <a:lumMod val="25000"/>
                </a:schemeClr>
              </a:solidFill>
              <a:latin typeface="微软雅黑" panose="020B0503020204020204" charset="-122"/>
              <a:ea typeface="微软雅黑" panose="020B0503020204020204" charset="-122"/>
            </a:endParaRPr>
          </a:p>
        </p:txBody>
      </p:sp>
      <p:sp>
        <p:nvSpPr>
          <p:cNvPr id="11" name="矩形 10">
            <a:extLst>
              <a:ext uri="{FF2B5EF4-FFF2-40B4-BE49-F238E27FC236}">
                <a16:creationId xmlns:a16="http://schemas.microsoft.com/office/drawing/2014/main" id="{B2F0F682-32D9-202E-6BCA-374A62BF0923}"/>
              </a:ext>
            </a:extLst>
          </p:cNvPr>
          <p:cNvSpPr/>
          <p:nvPr/>
        </p:nvSpPr>
        <p:spPr>
          <a:xfrm>
            <a:off x="784342" y="3989072"/>
            <a:ext cx="3191590" cy="1723549"/>
          </a:xfrm>
          <a:prstGeom prst="rect">
            <a:avLst/>
          </a:prstGeom>
        </p:spPr>
        <p:txBody>
          <a:bodyPr wrap="square">
            <a:spAutoFit/>
          </a:bodyPr>
          <a:lstStyle/>
          <a:p>
            <a:r>
              <a:rPr lang="zh-CN" altLang="en-US" sz="1600" b="1" u="sng" kern="0" dirty="0">
                <a:solidFill>
                  <a:schemeClr val="bg2">
                    <a:lumMod val="25000"/>
                  </a:schemeClr>
                </a:solidFill>
                <a:latin typeface="微软雅黑" panose="020B0503020204020204" charset="-122"/>
                <a:ea typeface="微软雅黑" panose="020B0503020204020204" charset="-122"/>
              </a:rPr>
              <a:t>调试分析工具</a:t>
            </a:r>
            <a:endParaRPr lang="en-US" altLang="zh-CN" sz="1600" b="1" u="sng" kern="0" dirty="0">
              <a:solidFill>
                <a:schemeClr val="bg2">
                  <a:lumMod val="25000"/>
                </a:schemeClr>
              </a:solidFill>
              <a:latin typeface="微软雅黑" panose="020B0503020204020204" charset="-122"/>
              <a:ea typeface="微软雅黑" panose="020B0503020204020204" charset="-122"/>
            </a:endParaRPr>
          </a:p>
          <a:p>
            <a:pPr algn="just">
              <a:spcBef>
                <a:spcPts val="600"/>
              </a:spcBef>
            </a:pPr>
            <a:r>
              <a:rPr lang="zh-CN" altLang="zh-CN" sz="1600" b="1" kern="0" dirty="0">
                <a:solidFill>
                  <a:schemeClr val="accent2"/>
                </a:solidFill>
                <a:latin typeface="微软雅黑" panose="020B0503020204020204" charset="-122"/>
                <a:ea typeface="微软雅黑" panose="020B0503020204020204" charset="-122"/>
              </a:rPr>
              <a:t>Reqable</a:t>
            </a:r>
            <a:r>
              <a:rPr lang="zh-CN" altLang="en-US" sz="1600" kern="0" dirty="0">
                <a:solidFill>
                  <a:schemeClr val="bg2">
                    <a:lumMod val="25000"/>
                  </a:schemeClr>
                </a:solidFill>
                <a:latin typeface="微软雅黑" panose="020B0503020204020204" charset="-122"/>
                <a:ea typeface="微软雅黑" panose="020B0503020204020204" charset="-122"/>
              </a:rPr>
              <a:t>：代理调试 </a:t>
            </a:r>
            <a:r>
              <a:rPr lang="en-US" altLang="zh-CN" sz="1600" kern="0" dirty="0">
                <a:solidFill>
                  <a:schemeClr val="bg2">
                    <a:lumMod val="25000"/>
                  </a:schemeClr>
                </a:solidFill>
                <a:latin typeface="微软雅黑" panose="020B0503020204020204" charset="-122"/>
                <a:ea typeface="微软雅黑" panose="020B0503020204020204" charset="-122"/>
              </a:rPr>
              <a:t>+ </a:t>
            </a:r>
            <a:r>
              <a:rPr lang="zh-CN" altLang="en-US" sz="1600" kern="0" dirty="0">
                <a:solidFill>
                  <a:schemeClr val="bg2">
                    <a:lumMod val="25000"/>
                  </a:schemeClr>
                </a:solidFill>
                <a:latin typeface="微软雅黑" panose="020B0503020204020204" charset="-122"/>
                <a:ea typeface="微软雅黑" panose="020B0503020204020204" charset="-122"/>
              </a:rPr>
              <a:t>请求测试一站式解决方案</a:t>
            </a:r>
            <a:endParaRPr lang="en-US" altLang="zh-CN" sz="1600" kern="0" dirty="0">
              <a:solidFill>
                <a:schemeClr val="bg2">
                  <a:lumMod val="25000"/>
                </a:schemeClr>
              </a:solidFill>
              <a:latin typeface="微软雅黑" panose="020B0503020204020204" charset="-122"/>
              <a:ea typeface="微软雅黑" panose="020B0503020204020204" charset="-122"/>
            </a:endParaRPr>
          </a:p>
          <a:p>
            <a:pPr algn="just">
              <a:spcBef>
                <a:spcPts val="600"/>
              </a:spcBef>
            </a:pPr>
            <a:r>
              <a:rPr lang="en-US" altLang="zh-CN" sz="1600" b="1" kern="0" dirty="0" err="1">
                <a:solidFill>
                  <a:schemeClr val="accent2"/>
                </a:solidFill>
                <a:latin typeface="微软雅黑" panose="020B0503020204020204" charset="-122"/>
                <a:ea typeface="微软雅黑" panose="020B0503020204020204" charset="-122"/>
              </a:rPr>
              <a:t>Apifox</a:t>
            </a:r>
            <a:r>
              <a:rPr lang="zh-CN" altLang="en-US" sz="1600" kern="0" dirty="0">
                <a:solidFill>
                  <a:schemeClr val="bg2">
                    <a:lumMod val="25000"/>
                  </a:schemeClr>
                </a:solidFill>
                <a:latin typeface="微软雅黑" panose="020B0503020204020204" charset="-122"/>
                <a:ea typeface="微软雅黑" panose="020B0503020204020204" charset="-122"/>
              </a:rPr>
              <a:t>：一个集成了</a:t>
            </a:r>
            <a:r>
              <a:rPr lang="en-US" altLang="zh-CN" sz="1600" kern="0" dirty="0">
                <a:solidFill>
                  <a:schemeClr val="bg2">
                    <a:lumMod val="25000"/>
                  </a:schemeClr>
                </a:solidFill>
                <a:latin typeface="微软雅黑" panose="020B0503020204020204" charset="-122"/>
                <a:ea typeface="微软雅黑" panose="020B0503020204020204" charset="-122"/>
              </a:rPr>
              <a:t>API</a:t>
            </a:r>
            <a:r>
              <a:rPr lang="zh-CN" altLang="en-US" sz="1600" kern="0" dirty="0">
                <a:solidFill>
                  <a:schemeClr val="bg2">
                    <a:lumMod val="25000"/>
                  </a:schemeClr>
                </a:solidFill>
                <a:latin typeface="微软雅黑" panose="020B0503020204020204" charset="-122"/>
                <a:ea typeface="微软雅黑" panose="020B0503020204020204" charset="-122"/>
              </a:rPr>
              <a:t>设计、开发、测试功能的一体化协作平台。</a:t>
            </a:r>
          </a:p>
        </p:txBody>
      </p:sp>
      <p:sp>
        <p:nvSpPr>
          <p:cNvPr id="12" name="矩形 11">
            <a:extLst>
              <a:ext uri="{FF2B5EF4-FFF2-40B4-BE49-F238E27FC236}">
                <a16:creationId xmlns:a16="http://schemas.microsoft.com/office/drawing/2014/main" id="{962CD21D-09DF-3AA2-71A1-4F20DF56BE1A}"/>
              </a:ext>
            </a:extLst>
          </p:cNvPr>
          <p:cNvSpPr/>
          <p:nvPr/>
        </p:nvSpPr>
        <p:spPr>
          <a:xfrm>
            <a:off x="4150674" y="3983921"/>
            <a:ext cx="3191590" cy="2292935"/>
          </a:xfrm>
          <a:prstGeom prst="rect">
            <a:avLst/>
          </a:prstGeom>
        </p:spPr>
        <p:txBody>
          <a:bodyPr wrap="square">
            <a:spAutoFit/>
          </a:bodyPr>
          <a:lstStyle/>
          <a:p>
            <a:pPr algn="just">
              <a:spcBef>
                <a:spcPts val="600"/>
              </a:spcBef>
            </a:pPr>
            <a:r>
              <a:rPr lang="zh-CN" altLang="en-US" sz="1600" b="1" u="sng" kern="0" dirty="0">
                <a:solidFill>
                  <a:schemeClr val="bg2">
                    <a:lumMod val="25000"/>
                  </a:schemeClr>
                </a:solidFill>
                <a:latin typeface="微软雅黑" panose="020B0503020204020204" charset="-122"/>
                <a:ea typeface="微软雅黑" panose="020B0503020204020204" charset="-122"/>
              </a:rPr>
              <a:t>数据库服务</a:t>
            </a:r>
            <a:endParaRPr lang="en-US" altLang="zh-CN" sz="1600" b="1" u="sng" kern="0" dirty="0">
              <a:solidFill>
                <a:schemeClr val="bg2">
                  <a:lumMod val="25000"/>
                </a:schemeClr>
              </a:solidFill>
              <a:latin typeface="微软雅黑" panose="020B0503020204020204" charset="-122"/>
              <a:ea typeface="微软雅黑" panose="020B0503020204020204" charset="-122"/>
            </a:endParaRPr>
          </a:p>
          <a:p>
            <a:pPr algn="l">
              <a:spcBef>
                <a:spcPts val="600"/>
              </a:spcBef>
            </a:pPr>
            <a:r>
              <a:rPr lang="en-US" altLang="zh-CN" sz="1600" b="1" kern="0" dirty="0" err="1">
                <a:solidFill>
                  <a:schemeClr val="accent2"/>
                </a:solidFill>
                <a:latin typeface="微软雅黑" panose="020B0503020204020204" charset="-122"/>
                <a:ea typeface="微软雅黑" panose="020B0503020204020204" charset="-122"/>
              </a:rPr>
              <a:t>SQLPub</a:t>
            </a:r>
            <a:r>
              <a:rPr lang="zh-CN" altLang="en-US" sz="1600" kern="0" dirty="0">
                <a:solidFill>
                  <a:schemeClr val="bg2">
                    <a:lumMod val="25000"/>
                  </a:schemeClr>
                </a:solidFill>
                <a:latin typeface="微软雅黑" panose="020B0503020204020204" charset="-122"/>
                <a:ea typeface="微软雅黑" panose="020B0503020204020204" charset="-122"/>
              </a:rPr>
              <a:t>：在线数据库服务，支持 </a:t>
            </a:r>
            <a:r>
              <a:rPr lang="en-US" altLang="zh-CN" sz="1600" kern="0" dirty="0">
                <a:solidFill>
                  <a:schemeClr val="bg2">
                    <a:lumMod val="25000"/>
                  </a:schemeClr>
                </a:solidFill>
                <a:latin typeface="微软雅黑" panose="020B0503020204020204" charset="-122"/>
                <a:ea typeface="微软雅黑" panose="020B0503020204020204" charset="-122"/>
              </a:rPr>
              <a:t>MySQL </a:t>
            </a:r>
            <a:r>
              <a:rPr lang="zh-CN" altLang="en-US" sz="1600" kern="0" dirty="0">
                <a:solidFill>
                  <a:schemeClr val="bg2">
                    <a:lumMod val="25000"/>
                  </a:schemeClr>
                </a:solidFill>
                <a:latin typeface="微软雅黑" panose="020B0503020204020204" charset="-122"/>
                <a:ea typeface="微软雅黑" panose="020B0503020204020204" charset="-122"/>
              </a:rPr>
              <a:t>数据库的管理与操作，便于云端数据存储和管理。</a:t>
            </a:r>
          </a:p>
          <a:p>
            <a:pPr>
              <a:spcBef>
                <a:spcPts val="600"/>
              </a:spcBef>
            </a:pPr>
            <a:r>
              <a:rPr lang="en-US" altLang="zh-CN" sz="1600" b="1" kern="0" dirty="0">
                <a:solidFill>
                  <a:schemeClr val="accent2"/>
                </a:solidFill>
                <a:latin typeface="微软雅黑" panose="020B0503020204020204" charset="-122"/>
                <a:ea typeface="微软雅黑" panose="020B0503020204020204" charset="-122"/>
              </a:rPr>
              <a:t>MySQL</a:t>
            </a:r>
            <a:r>
              <a:rPr lang="zh-CN" altLang="en-US" sz="1600" kern="0" dirty="0">
                <a:solidFill>
                  <a:schemeClr val="bg2">
                    <a:lumMod val="25000"/>
                  </a:schemeClr>
                </a:solidFill>
                <a:latin typeface="微软雅黑" panose="020B0503020204020204" charset="-122"/>
                <a:ea typeface="微软雅黑" panose="020B0503020204020204" charset="-122"/>
              </a:rPr>
              <a:t>：开源关系型数据库，用于存储和管理项目中的核心数据，支持高效的数据查询与操作。</a:t>
            </a:r>
          </a:p>
          <a:p>
            <a:pPr>
              <a:spcBef>
                <a:spcPts val="600"/>
              </a:spcBef>
            </a:pPr>
            <a:endParaRPr lang="zh-CN" altLang="en-US" sz="1600" kern="0" dirty="0">
              <a:solidFill>
                <a:schemeClr val="bg2">
                  <a:lumMod val="25000"/>
                </a:schemeClr>
              </a:solidFill>
              <a:latin typeface="微软雅黑" panose="020B0503020204020204" charset="-122"/>
              <a:ea typeface="微软雅黑" panose="020B0503020204020204" charset="-122"/>
            </a:endParaRPr>
          </a:p>
        </p:txBody>
      </p:sp>
      <p:sp>
        <p:nvSpPr>
          <p:cNvPr id="13" name="矩形 12">
            <a:extLst>
              <a:ext uri="{FF2B5EF4-FFF2-40B4-BE49-F238E27FC236}">
                <a16:creationId xmlns:a16="http://schemas.microsoft.com/office/drawing/2014/main" id="{EF145AD0-326A-D7B4-753A-7D872BE109EE}"/>
              </a:ext>
            </a:extLst>
          </p:cNvPr>
          <p:cNvSpPr/>
          <p:nvPr/>
        </p:nvSpPr>
        <p:spPr>
          <a:xfrm>
            <a:off x="7518597" y="3983921"/>
            <a:ext cx="3191590" cy="1400383"/>
          </a:xfrm>
          <a:prstGeom prst="rect">
            <a:avLst/>
          </a:prstGeom>
        </p:spPr>
        <p:txBody>
          <a:bodyPr wrap="square">
            <a:spAutoFit/>
          </a:bodyPr>
          <a:lstStyle/>
          <a:p>
            <a:pPr algn="just">
              <a:spcBef>
                <a:spcPts val="600"/>
              </a:spcBef>
            </a:pPr>
            <a:r>
              <a:rPr lang="zh-CN" altLang="en-US" sz="1600" b="1" u="sng" kern="0" dirty="0">
                <a:solidFill>
                  <a:schemeClr val="bg2">
                    <a:lumMod val="25000"/>
                  </a:schemeClr>
                </a:solidFill>
                <a:latin typeface="微软雅黑" panose="020B0503020204020204" charset="-122"/>
                <a:ea typeface="微软雅黑" panose="020B0503020204020204" charset="-122"/>
              </a:rPr>
              <a:t>云部署工具</a:t>
            </a:r>
            <a:endParaRPr lang="en-US" altLang="zh-CN" sz="1600" b="1" u="sng" kern="0" dirty="0">
              <a:solidFill>
                <a:schemeClr val="bg2">
                  <a:lumMod val="25000"/>
                </a:schemeClr>
              </a:solidFill>
              <a:latin typeface="微软雅黑" panose="020B0503020204020204" charset="-122"/>
              <a:ea typeface="微软雅黑" panose="020B0503020204020204" charset="-122"/>
            </a:endParaRPr>
          </a:p>
          <a:p>
            <a:pPr algn="l">
              <a:spcBef>
                <a:spcPts val="600"/>
              </a:spcBef>
            </a:pPr>
            <a:r>
              <a:rPr lang="zh-CN" altLang="en-US" sz="1600" b="1" kern="0" dirty="0">
                <a:solidFill>
                  <a:schemeClr val="accent2"/>
                </a:solidFill>
                <a:latin typeface="微软雅黑" panose="020B0503020204020204" charset="-122"/>
                <a:ea typeface="微软雅黑" panose="020B0503020204020204" charset="-122"/>
              </a:rPr>
              <a:t>北少云</a:t>
            </a:r>
            <a:r>
              <a:rPr lang="zh-CN" altLang="en-US" sz="1600" kern="0" dirty="0">
                <a:solidFill>
                  <a:schemeClr val="bg2">
                    <a:lumMod val="25000"/>
                  </a:schemeClr>
                </a:solidFill>
                <a:latin typeface="微软雅黑" panose="020B0503020204020204" charset="-122"/>
                <a:ea typeface="微软雅黑" panose="020B0503020204020204" charset="-122"/>
              </a:rPr>
              <a:t>：一家专注于提供高性能、高防御云服务器和</a:t>
            </a:r>
            <a:r>
              <a:rPr lang="en-US" altLang="zh-CN" sz="1600" kern="0" dirty="0">
                <a:solidFill>
                  <a:schemeClr val="bg2">
                    <a:lumMod val="25000"/>
                  </a:schemeClr>
                </a:solidFill>
                <a:latin typeface="微软雅黑" panose="020B0503020204020204" charset="-122"/>
                <a:ea typeface="微软雅黑" panose="020B0503020204020204" charset="-122"/>
              </a:rPr>
              <a:t>VPS</a:t>
            </a:r>
            <a:r>
              <a:rPr lang="zh-CN" altLang="en-US" sz="1600" kern="0" dirty="0">
                <a:solidFill>
                  <a:schemeClr val="bg2">
                    <a:lumMod val="25000"/>
                  </a:schemeClr>
                </a:solidFill>
                <a:latin typeface="微软雅黑" panose="020B0503020204020204" charset="-122"/>
                <a:ea typeface="微软雅黑" panose="020B0503020204020204" charset="-122"/>
              </a:rPr>
              <a:t>服务的云服务提供商，以优惠的价格和优质的技术支持助力用户极速上云。</a:t>
            </a:r>
          </a:p>
        </p:txBody>
      </p:sp>
      <p:sp>
        <p:nvSpPr>
          <p:cNvPr id="2" name="箭头: V 形 1">
            <a:extLst>
              <a:ext uri="{FF2B5EF4-FFF2-40B4-BE49-F238E27FC236}">
                <a16:creationId xmlns:a16="http://schemas.microsoft.com/office/drawing/2014/main" id="{5DFFB67B-B1AB-45FA-AE1D-9D7A9FCA58B0}"/>
              </a:ext>
            </a:extLst>
          </p:cNvPr>
          <p:cNvSpPr/>
          <p:nvPr/>
        </p:nvSpPr>
        <p:spPr>
          <a:xfrm>
            <a:off x="2291245" y="166631"/>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14" name="箭头: V 形 13">
            <a:extLst>
              <a:ext uri="{FF2B5EF4-FFF2-40B4-BE49-F238E27FC236}">
                <a16:creationId xmlns:a16="http://schemas.microsoft.com/office/drawing/2014/main" id="{11B29229-F4F7-7DBF-9D73-3A4B23FC6E4A}"/>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15" name="箭头: V 形 14">
            <a:extLst>
              <a:ext uri="{FF2B5EF4-FFF2-40B4-BE49-F238E27FC236}">
                <a16:creationId xmlns:a16="http://schemas.microsoft.com/office/drawing/2014/main" id="{B1CDB06B-CF86-A67B-8F24-9BD5990BDE3C}"/>
              </a:ext>
            </a:extLst>
          </p:cNvPr>
          <p:cNvSpPr/>
          <p:nvPr/>
        </p:nvSpPr>
        <p:spPr>
          <a:xfrm>
            <a:off x="5047753" y="171556"/>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16" name="箭头: V 形 15">
            <a:extLst>
              <a:ext uri="{FF2B5EF4-FFF2-40B4-BE49-F238E27FC236}">
                <a16:creationId xmlns:a16="http://schemas.microsoft.com/office/drawing/2014/main" id="{992BE49D-3FD6-4104-EF89-E9F72F6F6DEF}"/>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17" name="矩形: 圆角 16">
            <a:extLst>
              <a:ext uri="{FF2B5EF4-FFF2-40B4-BE49-F238E27FC236}">
                <a16:creationId xmlns:a16="http://schemas.microsoft.com/office/drawing/2014/main" id="{152559EB-CE67-8E51-B209-C280B847EDC6}"/>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开发环境</a:t>
            </a:r>
          </a:p>
        </p:txBody>
      </p:sp>
    </p:spTree>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8756EB-2430-FE6B-7DFD-2FAF69AAE390}"/>
            </a:ext>
          </a:extLst>
        </p:cNvPr>
        <p:cNvGrpSpPr/>
        <p:nvPr/>
      </p:nvGrpSpPr>
      <p:grpSpPr>
        <a:xfrm>
          <a:off x="0" y="0"/>
          <a:ext cx="0" cy="0"/>
          <a:chOff x="0" y="0"/>
          <a:chExt cx="0" cy="0"/>
        </a:xfrm>
      </p:grpSpPr>
      <p:pic>
        <p:nvPicPr>
          <p:cNvPr id="6" name="图片 5" descr="D:\资料\！三大风景照（外宣）02\三峡大学秋景\秋景（谢丞）\IMG_5757.jpgIMG_5757">
            <a:extLst>
              <a:ext uri="{FF2B5EF4-FFF2-40B4-BE49-F238E27FC236}">
                <a16:creationId xmlns:a16="http://schemas.microsoft.com/office/drawing/2014/main" id="{24A8E8B7-8D35-3B78-9489-F030E539BADC}"/>
              </a:ext>
            </a:extLst>
          </p:cNvPr>
          <p:cNvPicPr>
            <a:picLocks noChangeAspect="1"/>
          </p:cNvPicPr>
          <p:nvPr>
            <p:custDataLst>
              <p:tags r:id="rId1"/>
            </p:custDataLst>
          </p:nvPr>
        </p:nvPicPr>
        <p:blipFill>
          <a:blip r:embed="rId5">
            <a:alphaModFix amt="16000"/>
          </a:blip>
          <a:srcRect t="17832"/>
          <a:stretch>
            <a:fillRect/>
          </a:stretch>
        </p:blipFill>
        <p:spPr>
          <a:xfrm>
            <a:off x="0" y="-635"/>
            <a:ext cx="12192635" cy="6858635"/>
          </a:xfrm>
          <a:prstGeom prst="rect">
            <a:avLst/>
          </a:prstGeom>
        </p:spPr>
      </p:pic>
      <p:pic>
        <p:nvPicPr>
          <p:cNvPr id="2" name="图片 1" descr="图片包含 文本&#10;&#10;描述已自动生成">
            <a:extLst>
              <a:ext uri="{FF2B5EF4-FFF2-40B4-BE49-F238E27FC236}">
                <a16:creationId xmlns:a16="http://schemas.microsoft.com/office/drawing/2014/main" id="{2C5EE55E-F45E-B907-61E0-02D749CF1EE0}"/>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pic>
        <p:nvPicPr>
          <p:cNvPr id="3" name="图片 2" descr="金">
            <a:extLst>
              <a:ext uri="{FF2B5EF4-FFF2-40B4-BE49-F238E27FC236}">
                <a16:creationId xmlns:a16="http://schemas.microsoft.com/office/drawing/2014/main" id="{A8DFE934-7365-2D42-3E76-F71DC5353D13}"/>
              </a:ext>
            </a:extLst>
          </p:cNvPr>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9" name="直接连接符 8">
            <a:extLst>
              <a:ext uri="{FF2B5EF4-FFF2-40B4-BE49-F238E27FC236}">
                <a16:creationId xmlns:a16="http://schemas.microsoft.com/office/drawing/2014/main" id="{EBAB9C95-A7DB-AE74-44F5-6A17E315B5D8}"/>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pic>
        <p:nvPicPr>
          <p:cNvPr id="12" name="图片 11">
            <a:extLst>
              <a:ext uri="{FF2B5EF4-FFF2-40B4-BE49-F238E27FC236}">
                <a16:creationId xmlns:a16="http://schemas.microsoft.com/office/drawing/2014/main" id="{26C44357-BE40-EF37-18AD-59876A6F8B18}"/>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749807" y="1018295"/>
            <a:ext cx="10692381" cy="5659667"/>
          </a:xfrm>
          <a:prstGeom prst="rect">
            <a:avLst/>
          </a:prstGeom>
          <a:effectLst>
            <a:outerShdw blurRad="254000" algn="ctr" rotWithShape="0">
              <a:prstClr val="black">
                <a:alpha val="40000"/>
              </a:prstClr>
            </a:outerShdw>
          </a:effectLst>
        </p:spPr>
      </p:pic>
      <p:sp>
        <p:nvSpPr>
          <p:cNvPr id="4" name="箭头: V 形 3">
            <a:extLst>
              <a:ext uri="{FF2B5EF4-FFF2-40B4-BE49-F238E27FC236}">
                <a16:creationId xmlns:a16="http://schemas.microsoft.com/office/drawing/2014/main" id="{4B051549-73E5-4321-7148-E79AB473A709}"/>
              </a:ext>
            </a:extLst>
          </p:cNvPr>
          <p:cNvSpPr/>
          <p:nvPr/>
        </p:nvSpPr>
        <p:spPr>
          <a:xfrm>
            <a:off x="2291245" y="166631"/>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5" name="箭头: V 形 4">
            <a:extLst>
              <a:ext uri="{FF2B5EF4-FFF2-40B4-BE49-F238E27FC236}">
                <a16:creationId xmlns:a16="http://schemas.microsoft.com/office/drawing/2014/main" id="{679632FE-A453-5942-0A8D-E9E8BF89C31B}"/>
              </a:ext>
            </a:extLst>
          </p:cNvPr>
          <p:cNvSpPr/>
          <p:nvPr/>
        </p:nvSpPr>
        <p:spPr>
          <a:xfrm>
            <a:off x="3669499" y="16842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8" name="箭头: V 形 7">
            <a:extLst>
              <a:ext uri="{FF2B5EF4-FFF2-40B4-BE49-F238E27FC236}">
                <a16:creationId xmlns:a16="http://schemas.microsoft.com/office/drawing/2014/main" id="{9EEC0DD2-D996-1812-531D-614A1DC1E5C7}"/>
              </a:ext>
            </a:extLst>
          </p:cNvPr>
          <p:cNvSpPr/>
          <p:nvPr/>
        </p:nvSpPr>
        <p:spPr>
          <a:xfrm>
            <a:off x="5047753" y="171556"/>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10" name="箭头: V 形 9">
            <a:extLst>
              <a:ext uri="{FF2B5EF4-FFF2-40B4-BE49-F238E27FC236}">
                <a16:creationId xmlns:a16="http://schemas.microsoft.com/office/drawing/2014/main" id="{F9B17491-8DFC-151C-D6F7-E1BF5E0993A3}"/>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11" name="矩形: 圆角 10">
            <a:extLst>
              <a:ext uri="{FF2B5EF4-FFF2-40B4-BE49-F238E27FC236}">
                <a16:creationId xmlns:a16="http://schemas.microsoft.com/office/drawing/2014/main" id="{6C7F74B6-1CBC-9EE3-3015-4A5111C977A0}"/>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技术栈</a:t>
            </a:r>
          </a:p>
        </p:txBody>
      </p:sp>
    </p:spTree>
    <p:extLst>
      <p:ext uri="{BB962C8B-B14F-4D97-AF65-F5344CB8AC3E}">
        <p14:creationId xmlns:p14="http://schemas.microsoft.com/office/powerpoint/2010/main" val="4236771741"/>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AA52F-336B-84CD-B9A1-048D0778253F}"/>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88386E18-6FC8-9BBF-06A8-D6BBCC76B93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41169" r="1917" b="10175"/>
          <a:stretch>
            <a:fillRect/>
          </a:stretch>
        </p:blipFill>
        <p:spPr>
          <a:xfrm>
            <a:off x="0" y="1410834"/>
            <a:ext cx="12192000" cy="4036333"/>
          </a:xfrm>
          <a:prstGeom prst="rect">
            <a:avLst/>
          </a:prstGeom>
        </p:spPr>
      </p:pic>
      <p:pic>
        <p:nvPicPr>
          <p:cNvPr id="10" name="图片 9" descr="图片包含 文本&#10;&#10;描述已自动生成">
            <a:extLst>
              <a:ext uri="{FF2B5EF4-FFF2-40B4-BE49-F238E27FC236}">
                <a16:creationId xmlns:a16="http://schemas.microsoft.com/office/drawing/2014/main" id="{86E47786-75ED-F601-2FFF-58DCA23FDF44}"/>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1"/>
            <a:ext cx="2186940" cy="823832"/>
          </a:xfrm>
          <a:prstGeom prst="rect">
            <a:avLst/>
          </a:prstGeom>
        </p:spPr>
      </p:pic>
      <p:pic>
        <p:nvPicPr>
          <p:cNvPr id="4" name="图片 3" descr="D:\资料\！三大风景照（外宣）02\三峡大学秋景\秋景（谢丞）\IMG_5757.jpgIMG_5757">
            <a:extLst>
              <a:ext uri="{FF2B5EF4-FFF2-40B4-BE49-F238E27FC236}">
                <a16:creationId xmlns:a16="http://schemas.microsoft.com/office/drawing/2014/main" id="{4C7FBD80-0ACC-E698-EC20-E34DD756F30E}"/>
              </a:ext>
            </a:extLst>
          </p:cNvPr>
          <p:cNvPicPr>
            <a:picLocks noChangeAspect="1"/>
          </p:cNvPicPr>
          <p:nvPr>
            <p:custDataLst>
              <p:tags r:id="rId1"/>
            </p:custDataLst>
          </p:nvPr>
        </p:nvPicPr>
        <p:blipFill>
          <a:blip r:embed="rId7"/>
          <a:srcRect l="-1" t="30988" r="67" b="20650"/>
          <a:stretch>
            <a:fillRect/>
          </a:stretch>
        </p:blipFill>
        <p:spPr>
          <a:xfrm>
            <a:off x="0" y="1410970"/>
            <a:ext cx="12192000" cy="4036060"/>
          </a:xfrm>
          <a:prstGeom prst="rect">
            <a:avLst/>
          </a:prstGeom>
        </p:spPr>
      </p:pic>
      <p:sp>
        <p:nvSpPr>
          <p:cNvPr id="3" name="矩形 2">
            <a:extLst>
              <a:ext uri="{FF2B5EF4-FFF2-40B4-BE49-F238E27FC236}">
                <a16:creationId xmlns:a16="http://schemas.microsoft.com/office/drawing/2014/main" id="{9EE36726-6A17-FB96-ED16-264E4C69AC15}"/>
              </a:ext>
            </a:extLst>
          </p:cNvPr>
          <p:cNvSpPr/>
          <p:nvPr/>
        </p:nvSpPr>
        <p:spPr>
          <a:xfrm>
            <a:off x="-1" y="1419725"/>
            <a:ext cx="12192001" cy="4032000"/>
          </a:xfrm>
          <a:prstGeom prst="rect">
            <a:avLst/>
          </a:prstGeom>
          <a:solidFill>
            <a:srgbClr val="54A2FC">
              <a:alpha val="61000"/>
            </a:srgbClr>
          </a:solid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nvGrpSpPr>
          <p:cNvPr id="13" name="组合 12">
            <a:extLst>
              <a:ext uri="{FF2B5EF4-FFF2-40B4-BE49-F238E27FC236}">
                <a16:creationId xmlns:a16="http://schemas.microsoft.com/office/drawing/2014/main" id="{58C90362-A77F-B5FC-47AD-ACE2D7721B1B}"/>
              </a:ext>
            </a:extLst>
          </p:cNvPr>
          <p:cNvGrpSpPr/>
          <p:nvPr/>
        </p:nvGrpSpPr>
        <p:grpSpPr>
          <a:xfrm>
            <a:off x="1716502" y="1412777"/>
            <a:ext cx="2254105" cy="2373160"/>
            <a:chOff x="1716502" y="1412777"/>
            <a:chExt cx="2254105" cy="2373160"/>
          </a:xfrm>
        </p:grpSpPr>
        <p:grpSp>
          <p:nvGrpSpPr>
            <p:cNvPr id="14" name="组合 13">
              <a:extLst>
                <a:ext uri="{FF2B5EF4-FFF2-40B4-BE49-F238E27FC236}">
                  <a16:creationId xmlns:a16="http://schemas.microsoft.com/office/drawing/2014/main" id="{DA0EEB50-7AC1-23AB-DF16-19ADE1513657}"/>
                </a:ext>
              </a:extLst>
            </p:cNvPr>
            <p:cNvGrpSpPr/>
            <p:nvPr/>
          </p:nvGrpSpPr>
          <p:grpSpPr>
            <a:xfrm>
              <a:off x="1716502" y="1412777"/>
              <a:ext cx="2254105" cy="2373160"/>
              <a:chOff x="10058399" y="386083"/>
              <a:chExt cx="1138990" cy="1199148"/>
            </a:xfrm>
          </p:grpSpPr>
          <p:sp>
            <p:nvSpPr>
              <p:cNvPr id="16" name="任意多边形: 形状 15">
                <a:extLst>
                  <a:ext uri="{FF2B5EF4-FFF2-40B4-BE49-F238E27FC236}">
                    <a16:creationId xmlns:a16="http://schemas.microsoft.com/office/drawing/2014/main" id="{39F9DD62-0CEF-E105-D97F-62553AD06A01}"/>
                  </a:ext>
                </a:extLst>
              </p:cNvPr>
              <p:cNvSpPr/>
              <p:nvPr/>
            </p:nvSpPr>
            <p:spPr>
              <a:xfrm>
                <a:off x="10058399" y="386083"/>
                <a:ext cx="1138990" cy="1199148"/>
              </a:xfrm>
              <a:custGeom>
                <a:avLst/>
                <a:gdLst>
                  <a:gd name="connsiteX0" fmla="*/ 0 w 1138990"/>
                  <a:gd name="connsiteY0" fmla="*/ 0 h 1199148"/>
                  <a:gd name="connsiteX1" fmla="*/ 1138990 w 1138990"/>
                  <a:gd name="connsiteY1" fmla="*/ 0 h 1199148"/>
                  <a:gd name="connsiteX2" fmla="*/ 1138989 w 1138990"/>
                  <a:gd name="connsiteY2" fmla="*/ 629653 h 1199148"/>
                  <a:gd name="connsiteX3" fmla="*/ 569494 w 1138990"/>
                  <a:gd name="connsiteY3" fmla="*/ 1199148 h 1199148"/>
                  <a:gd name="connsiteX4" fmla="*/ 569495 w 1138990"/>
                  <a:gd name="connsiteY4" fmla="*/ 1199147 h 1199148"/>
                  <a:gd name="connsiteX5" fmla="*/ 0 w 1138990"/>
                  <a:gd name="connsiteY5" fmla="*/ 629652 h 119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8990" h="1199148">
                    <a:moveTo>
                      <a:pt x="0" y="0"/>
                    </a:moveTo>
                    <a:lnTo>
                      <a:pt x="1138990" y="0"/>
                    </a:lnTo>
                    <a:lnTo>
                      <a:pt x="1138989" y="629653"/>
                    </a:lnTo>
                    <a:cubicBezTo>
                      <a:pt x="1138989" y="944176"/>
                      <a:pt x="884017" y="1199148"/>
                      <a:pt x="569494" y="1199148"/>
                    </a:cubicBezTo>
                    <a:lnTo>
                      <a:pt x="569495" y="1199147"/>
                    </a:lnTo>
                    <a:cubicBezTo>
                      <a:pt x="254972" y="1199147"/>
                      <a:pt x="0" y="944175"/>
                      <a:pt x="0" y="629652"/>
                    </a:cubicBezTo>
                    <a:close/>
                  </a:path>
                </a:pathLst>
              </a:custGeom>
              <a:solidFill>
                <a:schemeClr val="bg1"/>
              </a:solid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sp>
            <p:nvSpPr>
              <p:cNvPr id="17" name="椭圆 16">
                <a:extLst>
                  <a:ext uri="{FF2B5EF4-FFF2-40B4-BE49-F238E27FC236}">
                    <a16:creationId xmlns:a16="http://schemas.microsoft.com/office/drawing/2014/main" id="{08D16CAF-6A04-9D6A-B50E-1EDF8C86226E}"/>
                  </a:ext>
                </a:extLst>
              </p:cNvPr>
              <p:cNvSpPr/>
              <p:nvPr/>
            </p:nvSpPr>
            <p:spPr>
              <a:xfrm>
                <a:off x="10178011" y="535774"/>
                <a:ext cx="899767" cy="899767"/>
              </a:xfrm>
              <a:prstGeom prst="ellipse">
                <a:avLst/>
              </a:prstGeom>
              <a:solidFill>
                <a:srgbClr val="54A2FC"/>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sp>
          <p:nvSpPr>
            <p:cNvPr id="15" name="文本框 14">
              <a:extLst>
                <a:ext uri="{FF2B5EF4-FFF2-40B4-BE49-F238E27FC236}">
                  <a16:creationId xmlns:a16="http://schemas.microsoft.com/office/drawing/2014/main" id="{C3323CE0-A7B7-38F1-A7C6-B4B1A2A50074}"/>
                </a:ext>
              </a:extLst>
            </p:cNvPr>
            <p:cNvSpPr txBox="1"/>
            <p:nvPr/>
          </p:nvSpPr>
          <p:spPr>
            <a:xfrm>
              <a:off x="2005264" y="2053389"/>
              <a:ext cx="1652336" cy="1200329"/>
            </a:xfrm>
            <a:prstGeom prst="rect">
              <a:avLst/>
            </a:prstGeom>
            <a:noFill/>
          </p:spPr>
          <p:txBody>
            <a:bodyPr wrap="square" rtlCol="0">
              <a:spAutoFit/>
            </a:bodyPr>
            <a:lstStyle/>
            <a:p>
              <a:pPr algn="ctr"/>
              <a:r>
                <a:rPr lang="en-US" altLang="zh-CN" sz="7200" dirty="0">
                  <a:solidFill>
                    <a:schemeClr val="bg1"/>
                  </a:solidFill>
                  <a:latin typeface="Arial Black" panose="020B0A04020102020204" pitchFamily="34" charset="0"/>
                  <a:ea typeface="思源宋体 CN" panose="02020400000000000000" pitchFamily="18" charset="-122"/>
                </a:rPr>
                <a:t>02</a:t>
              </a:r>
              <a:endParaRPr lang="zh-CN" altLang="en-US" sz="7200" dirty="0">
                <a:solidFill>
                  <a:schemeClr val="bg1"/>
                </a:solidFill>
                <a:latin typeface="Arial Black" panose="020B0A04020102020204" pitchFamily="34" charset="0"/>
                <a:ea typeface="思源宋体 CN" panose="02020400000000000000" pitchFamily="18" charset="-122"/>
              </a:endParaRPr>
            </a:p>
          </p:txBody>
        </p:sp>
      </p:grpSp>
      <p:sp>
        <p:nvSpPr>
          <p:cNvPr id="18" name="矩形 17">
            <a:extLst>
              <a:ext uri="{FF2B5EF4-FFF2-40B4-BE49-F238E27FC236}">
                <a16:creationId xmlns:a16="http://schemas.microsoft.com/office/drawing/2014/main" id="{89647299-636E-50C0-AFAC-E997939108F3}"/>
              </a:ext>
            </a:extLst>
          </p:cNvPr>
          <p:cNvSpPr/>
          <p:nvPr/>
        </p:nvSpPr>
        <p:spPr>
          <a:xfrm>
            <a:off x="5174178" y="2423846"/>
            <a:ext cx="2646878" cy="83099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800" b="1" dirty="0">
                <a:ln w="0">
                  <a:noFill/>
                </a:ln>
                <a:solidFill>
                  <a:schemeClr val="bg1"/>
                </a:solidFill>
                <a:latin typeface="微软雅黑" panose="020B0503020204020204" charset="-122"/>
                <a:ea typeface="微软雅黑" panose="020B0503020204020204" charset="-122"/>
                <a:sym typeface="+mn-ea"/>
              </a:rPr>
              <a:t>团队介绍</a:t>
            </a:r>
            <a:endParaRPr kumimoji="0" lang="zh-CN" altLang="en-US" sz="4800" b="1" i="0" u="none" strike="noStrike" kern="1200" cap="none" spc="0" normalizeH="0" baseline="0" noProof="0" dirty="0">
              <a:ln w="0">
                <a:noFill/>
              </a:ln>
              <a:solidFill>
                <a:schemeClr val="bg1"/>
              </a:solidFill>
              <a:effectLst/>
              <a:uLnTx/>
              <a:uFillTx/>
              <a:latin typeface="微软雅黑" panose="020B0503020204020204" charset="-122"/>
              <a:ea typeface="微软雅黑" panose="020B0503020204020204" charset="-122"/>
              <a:cs typeface="+mn-ea"/>
              <a:sym typeface="+mn-ea"/>
            </a:endParaRPr>
          </a:p>
        </p:txBody>
      </p:sp>
      <p:pic>
        <p:nvPicPr>
          <p:cNvPr id="5" name="图片 4" descr="金">
            <a:extLst>
              <a:ext uri="{FF2B5EF4-FFF2-40B4-BE49-F238E27FC236}">
                <a16:creationId xmlns:a16="http://schemas.microsoft.com/office/drawing/2014/main" id="{324F5380-0BD7-2474-D662-5C0B7B94C1D2}"/>
              </a:ext>
            </a:extLst>
          </p:cNvPr>
          <p:cNvPicPr>
            <a:picLocks noChangeAspect="1"/>
          </p:cNvPicPr>
          <p:nvPr>
            <p:custDataLst>
              <p:tags r:id="rId2"/>
            </p:custDataLst>
          </p:nvPr>
        </p:nvPicPr>
        <p:blipFill>
          <a:blip r:embed="rId8"/>
          <a:stretch>
            <a:fillRect/>
          </a:stretch>
        </p:blipFill>
        <p:spPr>
          <a:xfrm>
            <a:off x="10159365" y="0"/>
            <a:ext cx="1910715" cy="778510"/>
          </a:xfrm>
          <a:prstGeom prst="rect">
            <a:avLst/>
          </a:prstGeom>
        </p:spPr>
      </p:pic>
      <p:cxnSp>
        <p:nvCxnSpPr>
          <p:cNvPr id="7" name="直接连接符 6">
            <a:extLst>
              <a:ext uri="{FF2B5EF4-FFF2-40B4-BE49-F238E27FC236}">
                <a16:creationId xmlns:a16="http://schemas.microsoft.com/office/drawing/2014/main" id="{7928152D-B376-4110-97CB-0453B27561D7}"/>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8" name="矩形 7">
            <a:extLst>
              <a:ext uri="{FF2B5EF4-FFF2-40B4-BE49-F238E27FC236}">
                <a16:creationId xmlns:a16="http://schemas.microsoft.com/office/drawing/2014/main" id="{CD815B9B-880B-73F4-EFA3-30BED9A387B6}"/>
              </a:ext>
            </a:extLst>
          </p:cNvPr>
          <p:cNvSpPr/>
          <p:nvPr/>
        </p:nvSpPr>
        <p:spPr>
          <a:xfrm>
            <a:off x="4558958" y="3160758"/>
            <a:ext cx="3559276" cy="328936"/>
          </a:xfrm>
          <a:prstGeom prst="rect">
            <a:avLst/>
          </a:prstGeom>
        </p:spPr>
        <p:txBody>
          <a:bodyPr wrap="square">
            <a:spAutoFit/>
          </a:bodyPr>
          <a:lstStyle/>
          <a:p>
            <a:pPr lvl="0" algn="ctr">
              <a:lnSpc>
                <a:spcPct val="120000"/>
              </a:lnSpc>
              <a:defRPr/>
            </a:pPr>
            <a:r>
              <a:rPr lang="en-US" altLang="zh-CN" sz="1400" dirty="0">
                <a:solidFill>
                  <a:prstClr val="white"/>
                </a:solidFill>
                <a:latin typeface="微软雅黑" panose="020B0503020204020204" charset="-122"/>
                <a:ea typeface="微软雅黑" panose="020B0503020204020204" charset="-122"/>
              </a:rPr>
              <a:t>Mini-Market · Team intro</a:t>
            </a:r>
          </a:p>
        </p:txBody>
      </p:sp>
      <p:sp>
        <p:nvSpPr>
          <p:cNvPr id="9" name="矩形 8">
            <a:extLst>
              <a:ext uri="{FF2B5EF4-FFF2-40B4-BE49-F238E27FC236}">
                <a16:creationId xmlns:a16="http://schemas.microsoft.com/office/drawing/2014/main" id="{894C338D-177D-BB8A-9ECB-EEFA41BB02A3}"/>
              </a:ext>
            </a:extLst>
          </p:cNvPr>
          <p:cNvSpPr/>
          <p:nvPr/>
        </p:nvSpPr>
        <p:spPr>
          <a:xfrm>
            <a:off x="4039019" y="3496642"/>
            <a:ext cx="4599154" cy="396583"/>
          </a:xfrm>
          <a:prstGeom prst="rect">
            <a:avLst/>
          </a:prstGeom>
        </p:spPr>
        <p:txBody>
          <a:bodyPr wrap="square">
            <a:spAutoFit/>
          </a:bodyPr>
          <a:lstStyle/>
          <a:p>
            <a:pPr algn="ctr">
              <a:lnSpc>
                <a:spcPct val="120000"/>
              </a:lnSpc>
              <a:defRPr/>
            </a:pPr>
            <a:r>
              <a:rPr lang="zh-CN" altLang="en-US" b="1" dirty="0">
                <a:solidFill>
                  <a:prstClr val="white"/>
                </a:solidFill>
                <a:latin typeface="微软雅黑" panose="020B0503020204020204" charset="-122"/>
                <a:ea typeface="微软雅黑" panose="020B0503020204020204" charset="-122"/>
              </a:rPr>
              <a:t>成员介绍 </a:t>
            </a:r>
            <a:r>
              <a:rPr lang="en-US" altLang="zh-CN" b="1" dirty="0">
                <a:solidFill>
                  <a:prstClr val="white"/>
                </a:solidFill>
                <a:latin typeface="微软雅黑" panose="020B0503020204020204" charset="-122"/>
                <a:ea typeface="微软雅黑" panose="020B0503020204020204" charset="-122"/>
              </a:rPr>
              <a:t>· </a:t>
            </a:r>
            <a:r>
              <a:rPr lang="zh-CN" altLang="en-US" b="1" dirty="0">
                <a:solidFill>
                  <a:prstClr val="white"/>
                </a:solidFill>
                <a:latin typeface="微软雅黑" panose="020B0503020204020204" charset="-122"/>
                <a:ea typeface="微软雅黑" panose="020B0503020204020204" charset="-122"/>
              </a:rPr>
              <a:t>成员分工</a:t>
            </a:r>
            <a:endParaRPr lang="en-US" altLang="zh-CN" b="1" dirty="0">
              <a:solidFill>
                <a:prstClr val="white"/>
              </a:solidFill>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2377902311"/>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2" presetClass="entr" presetSubtype="8"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0-#ppt_w/2"/>
                                          </p:val>
                                        </p:tav>
                                        <p:tav tm="100000">
                                          <p:val>
                                            <p:strVal val="#ppt_x"/>
                                          </p:val>
                                        </p:tav>
                                      </p:tavLst>
                                    </p:anim>
                                    <p:anim calcmode="lin" valueType="num">
                                      <p:cBhvr additive="base">
                                        <p:cTn id="14" dur="500" fill="hold"/>
                                        <p:tgtEl>
                                          <p:spTgt spid="13"/>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2" presetClass="entr" presetSubtype="8"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18" grpId="0"/>
      <p:bldP spid="8"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C3779-8FF4-E323-DE8E-0422CBC4A019}"/>
            </a:ext>
          </a:extLst>
        </p:cNvPr>
        <p:cNvGrpSpPr/>
        <p:nvPr/>
      </p:nvGrpSpPr>
      <p:grpSpPr>
        <a:xfrm>
          <a:off x="0" y="0"/>
          <a:ext cx="0" cy="0"/>
          <a:chOff x="0" y="0"/>
          <a:chExt cx="0" cy="0"/>
        </a:xfrm>
      </p:grpSpPr>
      <p:pic>
        <p:nvPicPr>
          <p:cNvPr id="6" name="图片 5" descr="D:\资料\！三大风景照（外宣）02\三峡大学秋景\秋景（谢丞）\IMG_5757.jpgIMG_5757">
            <a:extLst>
              <a:ext uri="{FF2B5EF4-FFF2-40B4-BE49-F238E27FC236}">
                <a16:creationId xmlns:a16="http://schemas.microsoft.com/office/drawing/2014/main" id="{BFE7C678-E4CA-C744-7F12-B6DEE3E7FC2F}"/>
              </a:ext>
            </a:extLst>
          </p:cNvPr>
          <p:cNvPicPr>
            <a:picLocks noChangeAspect="1"/>
          </p:cNvPicPr>
          <p:nvPr>
            <p:custDataLst>
              <p:tags r:id="rId1"/>
            </p:custDataLst>
          </p:nvPr>
        </p:nvPicPr>
        <p:blipFill>
          <a:blip r:embed="rId5">
            <a:alphaModFix amt="16000"/>
          </a:blip>
          <a:srcRect t="17832"/>
          <a:stretch>
            <a:fillRect/>
          </a:stretch>
        </p:blipFill>
        <p:spPr>
          <a:xfrm>
            <a:off x="0" y="-635"/>
            <a:ext cx="12192635" cy="6858635"/>
          </a:xfrm>
          <a:prstGeom prst="rect">
            <a:avLst/>
          </a:prstGeom>
        </p:spPr>
      </p:pic>
      <p:pic>
        <p:nvPicPr>
          <p:cNvPr id="2" name="图片 1" descr="图片包含 文本&#10;&#10;描述已自动生成">
            <a:extLst>
              <a:ext uri="{FF2B5EF4-FFF2-40B4-BE49-F238E27FC236}">
                <a16:creationId xmlns:a16="http://schemas.microsoft.com/office/drawing/2014/main" id="{8578190C-8B53-549C-1319-5A18A6B6B0C8}"/>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0"/>
            <a:ext cx="2221198" cy="836737"/>
          </a:xfrm>
          <a:prstGeom prst="rect">
            <a:avLst/>
          </a:prstGeom>
        </p:spPr>
      </p:pic>
      <p:grpSp>
        <p:nvGrpSpPr>
          <p:cNvPr id="5" name="组合 4">
            <a:extLst>
              <a:ext uri="{FF2B5EF4-FFF2-40B4-BE49-F238E27FC236}">
                <a16:creationId xmlns:a16="http://schemas.microsoft.com/office/drawing/2014/main" id="{AEBE035F-77CA-D8C1-2D4F-220BB3AFDD1B}"/>
              </a:ext>
            </a:extLst>
          </p:cNvPr>
          <p:cNvGrpSpPr/>
          <p:nvPr/>
        </p:nvGrpSpPr>
        <p:grpSpPr>
          <a:xfrm>
            <a:off x="422794" y="1416228"/>
            <a:ext cx="2031156" cy="4730571"/>
            <a:chOff x="8251923" y="1416229"/>
            <a:chExt cx="2293657" cy="4730571"/>
          </a:xfrm>
        </p:grpSpPr>
        <p:sp>
          <p:nvSpPr>
            <p:cNvPr id="57" name="Rectangle 4">
              <a:extLst>
                <a:ext uri="{FF2B5EF4-FFF2-40B4-BE49-F238E27FC236}">
                  <a16:creationId xmlns:a16="http://schemas.microsoft.com/office/drawing/2014/main" id="{B4CBFC90-218D-F1E6-D18B-CA0F90B6DBBD}"/>
                </a:ext>
              </a:extLst>
            </p:cNvPr>
            <p:cNvSpPr/>
            <p:nvPr/>
          </p:nvSpPr>
          <p:spPr>
            <a:xfrm>
              <a:off x="8251923" y="1416229"/>
              <a:ext cx="2293657" cy="4730571"/>
            </a:xfrm>
            <a:prstGeom prst="rect">
              <a:avLst/>
            </a:prstGeom>
            <a:solidFill>
              <a:schemeClr val="bg1"/>
            </a:solidFill>
            <a:ln w="12700" cap="flat" cmpd="sng" algn="ctr">
              <a:noFill/>
              <a:prstDash val="solid"/>
              <a:miter lim="800000"/>
            </a:ln>
            <a:effectLst>
              <a:outerShdw blurRad="381000" sx="102000" sy="102000" algn="ctr" rotWithShape="0">
                <a:sysClr val="windowText" lastClr="000000">
                  <a:lumMod val="95000"/>
                  <a:lumOff val="5000"/>
                  <a:alpha val="40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sym typeface="思源宋体 CN" panose="02020400000000000000" pitchFamily="18" charset="-122"/>
              </a:endParaRPr>
            </a:p>
          </p:txBody>
        </p:sp>
        <p:sp>
          <p:nvSpPr>
            <p:cNvPr id="55" name="Text Placeholder 4">
              <a:extLst>
                <a:ext uri="{FF2B5EF4-FFF2-40B4-BE49-F238E27FC236}">
                  <a16:creationId xmlns:a16="http://schemas.microsoft.com/office/drawing/2014/main" id="{50AF6910-972F-65E3-3543-DF9013BEF4A9}"/>
                </a:ext>
              </a:extLst>
            </p:cNvPr>
            <p:cNvSpPr txBox="1"/>
            <p:nvPr/>
          </p:nvSpPr>
          <p:spPr>
            <a:xfrm flipH="1">
              <a:off x="8439992" y="2558410"/>
              <a:ext cx="1902385" cy="34613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lnSpc>
                  <a:spcPct val="150000"/>
                </a:lnSpc>
                <a:spcBef>
                  <a:spcPts val="0"/>
                </a:spcBef>
                <a:buNone/>
                <a:defRPr/>
              </a:pPr>
              <a:r>
                <a:rPr lang="zh-CN" altLang="en-US" sz="1600" b="1" kern="0" dirty="0">
                  <a:solidFill>
                    <a:schemeClr val="tx1">
                      <a:lumMod val="75000"/>
                      <a:lumOff val="25000"/>
                    </a:schemeClr>
                  </a:solidFill>
                  <a:latin typeface="微软雅黑" panose="020B0503020204020204" charset="-122"/>
                  <a:ea typeface="微软雅黑" panose="020B0503020204020204" charset="-122"/>
                </a:rPr>
                <a:t>胡国昌</a:t>
              </a:r>
              <a:endParaRPr lang="en-US" altLang="zh-CN" sz="1600" b="1" kern="0" dirty="0">
                <a:solidFill>
                  <a:schemeClr val="tx1">
                    <a:lumMod val="75000"/>
                    <a:lumOff val="25000"/>
                  </a:schemeClr>
                </a:solidFill>
                <a:latin typeface="微软雅黑" panose="020B0503020204020204" charset="-122"/>
                <a:ea typeface="微软雅黑" panose="020B0503020204020204" charset="-122"/>
              </a:endParaRPr>
            </a:p>
            <a:p>
              <a:pPr marL="0" lvl="0" indent="0" algn="ctr">
                <a:lnSpc>
                  <a:spcPct val="100000"/>
                </a:lnSpc>
                <a:spcBef>
                  <a:spcPts val="600"/>
                </a:spcBef>
                <a:buNone/>
                <a:defRPr/>
              </a:pPr>
              <a:r>
                <a:rPr lang="zh-CN" altLang="en-US"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工作量：</a:t>
              </a:r>
              <a:r>
                <a:rPr lang="en-US" altLang="zh-CN"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22%</a:t>
              </a:r>
            </a:p>
            <a:p>
              <a:pPr marL="0" lvl="0" indent="0" algn="just">
                <a:lnSpc>
                  <a:spcPct val="125000"/>
                </a:lnSpc>
                <a:spcBef>
                  <a:spcPts val="1200"/>
                </a:spcBef>
                <a:buNone/>
                <a:defRPr/>
              </a:pPr>
              <a:r>
                <a:rPr lang="zh-CN" altLang="en-US" sz="1600" kern="0" dirty="0">
                  <a:solidFill>
                    <a:schemeClr val="tx1">
                      <a:lumMod val="75000"/>
                      <a:lumOff val="25000"/>
                    </a:schemeClr>
                  </a:solidFill>
                  <a:latin typeface="微软雅黑" panose="020B0503020204020204" charset="-122"/>
                  <a:ea typeface="微软雅黑" panose="020B0503020204020204" charset="-122"/>
                </a:rPr>
                <a:t>小组组长。负责项目主要开发工作，并组织组内会议和组员工作分发。主要的后端接口功能实现，数据库设计，文档编写工作。</a:t>
              </a:r>
              <a:endParaRPr lang="zh-CN" altLang="en-US" sz="1800" kern="0" dirty="0">
                <a:solidFill>
                  <a:schemeClr val="tx1">
                    <a:lumMod val="75000"/>
                    <a:lumOff val="25000"/>
                  </a:schemeClr>
                </a:solidFill>
                <a:latin typeface="微软雅黑" panose="020B0503020204020204" charset="-122"/>
                <a:ea typeface="微软雅黑" panose="020B0503020204020204" charset="-122"/>
              </a:endParaRPr>
            </a:p>
          </p:txBody>
        </p:sp>
      </p:grpSp>
      <p:pic>
        <p:nvPicPr>
          <p:cNvPr id="3" name="图片 2" descr="金">
            <a:extLst>
              <a:ext uri="{FF2B5EF4-FFF2-40B4-BE49-F238E27FC236}">
                <a16:creationId xmlns:a16="http://schemas.microsoft.com/office/drawing/2014/main" id="{FFCCFD82-3110-72D3-A750-69D840D7AA9F}"/>
              </a:ext>
            </a:extLst>
          </p:cNvPr>
          <p:cNvPicPr>
            <a:picLocks noChangeAspect="1"/>
          </p:cNvPicPr>
          <p:nvPr>
            <p:custDataLst>
              <p:tags r:id="rId2"/>
            </p:custDataLst>
          </p:nvPr>
        </p:nvPicPr>
        <p:blipFill>
          <a:blip r:embed="rId7"/>
          <a:stretch>
            <a:fillRect/>
          </a:stretch>
        </p:blipFill>
        <p:spPr>
          <a:xfrm>
            <a:off x="10159365" y="0"/>
            <a:ext cx="1910715" cy="778510"/>
          </a:xfrm>
          <a:prstGeom prst="rect">
            <a:avLst/>
          </a:prstGeom>
        </p:spPr>
      </p:pic>
      <p:cxnSp>
        <p:nvCxnSpPr>
          <p:cNvPr id="9" name="直接连接符 8">
            <a:extLst>
              <a:ext uri="{FF2B5EF4-FFF2-40B4-BE49-F238E27FC236}">
                <a16:creationId xmlns:a16="http://schemas.microsoft.com/office/drawing/2014/main" id="{CD607A61-28CC-4D33-6C53-42CCB82BEF47}"/>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grpSp>
        <p:nvGrpSpPr>
          <p:cNvPr id="10" name="组合 9">
            <a:extLst>
              <a:ext uri="{FF2B5EF4-FFF2-40B4-BE49-F238E27FC236}">
                <a16:creationId xmlns:a16="http://schemas.microsoft.com/office/drawing/2014/main" id="{B17581D7-94E7-A593-4A8D-6E2F36EE4C3B}"/>
              </a:ext>
            </a:extLst>
          </p:cNvPr>
          <p:cNvGrpSpPr/>
          <p:nvPr/>
        </p:nvGrpSpPr>
        <p:grpSpPr>
          <a:xfrm>
            <a:off x="2758110" y="1416228"/>
            <a:ext cx="2031156" cy="4730571"/>
            <a:chOff x="8251923" y="1416229"/>
            <a:chExt cx="2293657" cy="4730571"/>
          </a:xfrm>
        </p:grpSpPr>
        <p:sp>
          <p:nvSpPr>
            <p:cNvPr id="11" name="Rectangle 4">
              <a:extLst>
                <a:ext uri="{FF2B5EF4-FFF2-40B4-BE49-F238E27FC236}">
                  <a16:creationId xmlns:a16="http://schemas.microsoft.com/office/drawing/2014/main" id="{6A2FE911-EA9E-85B0-CBA6-59150D223075}"/>
                </a:ext>
              </a:extLst>
            </p:cNvPr>
            <p:cNvSpPr/>
            <p:nvPr/>
          </p:nvSpPr>
          <p:spPr>
            <a:xfrm>
              <a:off x="8251923" y="1416229"/>
              <a:ext cx="2293657" cy="4730571"/>
            </a:xfrm>
            <a:prstGeom prst="rect">
              <a:avLst/>
            </a:prstGeom>
            <a:solidFill>
              <a:schemeClr val="bg1"/>
            </a:solidFill>
            <a:ln w="12700" cap="flat" cmpd="sng" algn="ctr">
              <a:noFill/>
              <a:prstDash val="solid"/>
              <a:miter lim="800000"/>
            </a:ln>
            <a:effectLst>
              <a:outerShdw blurRad="381000" sx="102000" sy="102000" algn="ctr" rotWithShape="0">
                <a:sysClr val="windowText" lastClr="000000">
                  <a:lumMod val="95000"/>
                  <a:lumOff val="5000"/>
                  <a:alpha val="40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sym typeface="思源宋体 CN" panose="02020400000000000000" pitchFamily="18" charset="-122"/>
              </a:endParaRPr>
            </a:p>
          </p:txBody>
        </p:sp>
        <p:sp>
          <p:nvSpPr>
            <p:cNvPr id="12" name="Text Placeholder 4">
              <a:extLst>
                <a:ext uri="{FF2B5EF4-FFF2-40B4-BE49-F238E27FC236}">
                  <a16:creationId xmlns:a16="http://schemas.microsoft.com/office/drawing/2014/main" id="{3F01B4F8-F26D-CDF1-1EED-367B3B4C6896}"/>
                </a:ext>
              </a:extLst>
            </p:cNvPr>
            <p:cNvSpPr txBox="1"/>
            <p:nvPr/>
          </p:nvSpPr>
          <p:spPr>
            <a:xfrm flipH="1">
              <a:off x="8439992" y="2558410"/>
              <a:ext cx="1902385" cy="34613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lnSpc>
                  <a:spcPct val="150000"/>
                </a:lnSpc>
                <a:spcBef>
                  <a:spcPts val="0"/>
                </a:spcBef>
                <a:buNone/>
                <a:defRPr/>
              </a:pPr>
              <a:r>
                <a:rPr lang="zh-CN" altLang="en-US" sz="1600" b="1" kern="0" dirty="0">
                  <a:solidFill>
                    <a:schemeClr val="tx1">
                      <a:lumMod val="75000"/>
                      <a:lumOff val="25000"/>
                    </a:schemeClr>
                  </a:solidFill>
                  <a:latin typeface="微软雅黑" panose="020B0503020204020204" charset="-122"/>
                  <a:ea typeface="微软雅黑" panose="020B0503020204020204" charset="-122"/>
                </a:rPr>
                <a:t>向申赤</a:t>
              </a:r>
              <a:endParaRPr lang="en-US" altLang="zh-CN" sz="1600" b="1" kern="0" dirty="0">
                <a:solidFill>
                  <a:schemeClr val="tx1">
                    <a:lumMod val="75000"/>
                    <a:lumOff val="25000"/>
                  </a:schemeClr>
                </a:solidFill>
                <a:latin typeface="微软雅黑" panose="020B0503020204020204" charset="-122"/>
                <a:ea typeface="微软雅黑" panose="020B0503020204020204" charset="-122"/>
              </a:endParaRPr>
            </a:p>
            <a:p>
              <a:pPr marL="0" indent="0" algn="ctr">
                <a:lnSpc>
                  <a:spcPct val="100000"/>
                </a:lnSpc>
                <a:spcBef>
                  <a:spcPts val="600"/>
                </a:spcBef>
                <a:buNone/>
                <a:defRPr/>
              </a:pPr>
              <a:r>
                <a:rPr lang="zh-CN" altLang="en-US"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工作量：</a:t>
              </a:r>
              <a:r>
                <a:rPr lang="en-US" altLang="zh-CN"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21%</a:t>
              </a:r>
            </a:p>
            <a:p>
              <a:pPr marL="0" lvl="0" indent="0" algn="just">
                <a:lnSpc>
                  <a:spcPct val="125000"/>
                </a:lnSpc>
                <a:spcBef>
                  <a:spcPts val="1200"/>
                </a:spcBef>
                <a:buNone/>
                <a:defRPr/>
              </a:pPr>
              <a:r>
                <a:rPr lang="zh-CN" altLang="en-US" sz="1600" kern="0" dirty="0">
                  <a:solidFill>
                    <a:schemeClr val="tx1">
                      <a:lumMod val="75000"/>
                      <a:lumOff val="25000"/>
                    </a:schemeClr>
                  </a:solidFill>
                  <a:latin typeface="微软雅黑" panose="020B0503020204020204" charset="-122"/>
                  <a:ea typeface="微软雅黑" panose="020B0503020204020204" charset="-122"/>
                </a:rPr>
                <a:t>负责小组项目各类图表绘制，主要前端页面制作，</a:t>
              </a:r>
              <a:r>
                <a:rPr lang="en-US" altLang="zh-CN" sz="1600" kern="0" dirty="0">
                  <a:solidFill>
                    <a:schemeClr val="tx1">
                      <a:lumMod val="75000"/>
                      <a:lumOff val="25000"/>
                    </a:schemeClr>
                  </a:solidFill>
                  <a:latin typeface="微软雅黑" panose="020B0503020204020204" charset="-122"/>
                  <a:ea typeface="微软雅黑" panose="020B0503020204020204" charset="-122"/>
                </a:rPr>
                <a:t>UI</a:t>
              </a:r>
              <a:r>
                <a:rPr lang="zh-CN" altLang="en-US" sz="1600" kern="0" dirty="0">
                  <a:solidFill>
                    <a:schemeClr val="tx1">
                      <a:lumMod val="75000"/>
                      <a:lumOff val="25000"/>
                    </a:schemeClr>
                  </a:solidFill>
                  <a:latin typeface="微软雅黑" panose="020B0503020204020204" charset="-122"/>
                  <a:ea typeface="微软雅黑" panose="020B0503020204020204" charset="-122"/>
                </a:rPr>
                <a:t>设计，原型设计，文档编写，答辩</a:t>
              </a:r>
              <a:r>
                <a:rPr lang="en-US" altLang="zh-CN" sz="1600" kern="0" dirty="0">
                  <a:solidFill>
                    <a:schemeClr val="tx1">
                      <a:lumMod val="75000"/>
                      <a:lumOff val="25000"/>
                    </a:schemeClr>
                  </a:solidFill>
                  <a:latin typeface="微软雅黑" panose="020B0503020204020204" charset="-122"/>
                  <a:ea typeface="微软雅黑" panose="020B0503020204020204" charset="-122"/>
                </a:rPr>
                <a:t>PPT</a:t>
              </a:r>
              <a:r>
                <a:rPr lang="zh-CN" altLang="en-US" sz="1600" kern="0" dirty="0">
                  <a:solidFill>
                    <a:schemeClr val="tx1">
                      <a:lumMod val="75000"/>
                      <a:lumOff val="25000"/>
                    </a:schemeClr>
                  </a:solidFill>
                  <a:latin typeface="微软雅黑" panose="020B0503020204020204" charset="-122"/>
                  <a:ea typeface="微软雅黑" panose="020B0503020204020204" charset="-122"/>
                </a:rPr>
                <a:t>设计工作。</a:t>
              </a:r>
            </a:p>
          </p:txBody>
        </p:sp>
      </p:grpSp>
      <p:grpSp>
        <p:nvGrpSpPr>
          <p:cNvPr id="13" name="组合 12">
            <a:extLst>
              <a:ext uri="{FF2B5EF4-FFF2-40B4-BE49-F238E27FC236}">
                <a16:creationId xmlns:a16="http://schemas.microsoft.com/office/drawing/2014/main" id="{C3820DE9-34FE-56C6-8598-C55E94AB322E}"/>
              </a:ext>
            </a:extLst>
          </p:cNvPr>
          <p:cNvGrpSpPr/>
          <p:nvPr/>
        </p:nvGrpSpPr>
        <p:grpSpPr>
          <a:xfrm>
            <a:off x="5093426" y="1416228"/>
            <a:ext cx="2031157" cy="4730571"/>
            <a:chOff x="8251923" y="1416229"/>
            <a:chExt cx="2293657" cy="4730571"/>
          </a:xfrm>
        </p:grpSpPr>
        <p:sp>
          <p:nvSpPr>
            <p:cNvPr id="14" name="Rectangle 4">
              <a:extLst>
                <a:ext uri="{FF2B5EF4-FFF2-40B4-BE49-F238E27FC236}">
                  <a16:creationId xmlns:a16="http://schemas.microsoft.com/office/drawing/2014/main" id="{FF837095-03CC-248B-EB86-620E37BD141A}"/>
                </a:ext>
              </a:extLst>
            </p:cNvPr>
            <p:cNvSpPr/>
            <p:nvPr/>
          </p:nvSpPr>
          <p:spPr>
            <a:xfrm>
              <a:off x="8251923" y="1416229"/>
              <a:ext cx="2293657" cy="4730571"/>
            </a:xfrm>
            <a:prstGeom prst="rect">
              <a:avLst/>
            </a:prstGeom>
            <a:solidFill>
              <a:schemeClr val="bg1"/>
            </a:solidFill>
            <a:ln w="12700" cap="flat" cmpd="sng" algn="ctr">
              <a:noFill/>
              <a:prstDash val="solid"/>
              <a:miter lim="800000"/>
            </a:ln>
            <a:effectLst>
              <a:outerShdw blurRad="381000" sx="102000" sy="102000" algn="ctr" rotWithShape="0">
                <a:sysClr val="windowText" lastClr="000000">
                  <a:lumMod val="95000"/>
                  <a:lumOff val="5000"/>
                  <a:alpha val="40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sym typeface="思源宋体 CN" panose="02020400000000000000" pitchFamily="18" charset="-122"/>
              </a:endParaRPr>
            </a:p>
          </p:txBody>
        </p:sp>
        <p:sp>
          <p:nvSpPr>
            <p:cNvPr id="15" name="Text Placeholder 4">
              <a:extLst>
                <a:ext uri="{FF2B5EF4-FFF2-40B4-BE49-F238E27FC236}">
                  <a16:creationId xmlns:a16="http://schemas.microsoft.com/office/drawing/2014/main" id="{D51867A0-5AD1-9F3E-58CB-50749085225B}"/>
                </a:ext>
              </a:extLst>
            </p:cNvPr>
            <p:cNvSpPr txBox="1"/>
            <p:nvPr/>
          </p:nvSpPr>
          <p:spPr>
            <a:xfrm flipH="1">
              <a:off x="8439992" y="2558410"/>
              <a:ext cx="1902385" cy="34613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lnSpc>
                  <a:spcPct val="150000"/>
                </a:lnSpc>
                <a:spcBef>
                  <a:spcPts val="0"/>
                </a:spcBef>
                <a:buNone/>
                <a:defRPr/>
              </a:pPr>
              <a:r>
                <a:rPr lang="zh-CN" altLang="en-US" sz="1600" b="1" kern="0" dirty="0">
                  <a:solidFill>
                    <a:schemeClr val="tx1">
                      <a:lumMod val="75000"/>
                      <a:lumOff val="25000"/>
                    </a:schemeClr>
                  </a:solidFill>
                  <a:latin typeface="微软雅黑" panose="020B0503020204020204" charset="-122"/>
                  <a:ea typeface="微软雅黑" panose="020B0503020204020204" charset="-122"/>
                </a:rPr>
                <a:t>杜楷辉</a:t>
              </a:r>
              <a:endParaRPr lang="en-US" altLang="zh-CN" sz="1600" b="1" kern="0" dirty="0">
                <a:solidFill>
                  <a:schemeClr val="tx1">
                    <a:lumMod val="75000"/>
                    <a:lumOff val="25000"/>
                  </a:schemeClr>
                </a:solidFill>
                <a:latin typeface="微软雅黑" panose="020B0503020204020204" charset="-122"/>
                <a:ea typeface="微软雅黑" panose="020B0503020204020204" charset="-122"/>
              </a:endParaRPr>
            </a:p>
            <a:p>
              <a:pPr marL="0" indent="0" algn="ctr">
                <a:lnSpc>
                  <a:spcPct val="100000"/>
                </a:lnSpc>
                <a:spcBef>
                  <a:spcPts val="600"/>
                </a:spcBef>
                <a:buNone/>
                <a:defRPr/>
              </a:pPr>
              <a:r>
                <a:rPr lang="zh-CN" altLang="en-US"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工作量：</a:t>
              </a:r>
              <a:r>
                <a:rPr lang="en-US" altLang="zh-CN"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19%</a:t>
              </a:r>
            </a:p>
            <a:p>
              <a:pPr marL="0" indent="0">
                <a:lnSpc>
                  <a:spcPct val="125000"/>
                </a:lnSpc>
                <a:spcBef>
                  <a:spcPts val="1200"/>
                </a:spcBef>
                <a:buNone/>
                <a:defRPr/>
              </a:pPr>
              <a:r>
                <a:rPr lang="zh-CN" altLang="en-US" sz="1600" kern="0" dirty="0">
                  <a:solidFill>
                    <a:schemeClr val="tx1">
                      <a:lumMod val="75000"/>
                      <a:lumOff val="25000"/>
                    </a:schemeClr>
                  </a:solidFill>
                  <a:latin typeface="微软雅黑" panose="020B0503020204020204" charset="-122"/>
                  <a:ea typeface="微软雅黑" panose="020B0503020204020204" charset="-122"/>
                </a:rPr>
                <a:t>负责小组项目前端页面开发，原型设计，数据库设计，协助各类文档编写，答辩</a:t>
              </a:r>
              <a:r>
                <a:rPr lang="en-US" altLang="zh-CN" sz="1600" kern="0" dirty="0">
                  <a:solidFill>
                    <a:schemeClr val="tx1">
                      <a:lumMod val="75000"/>
                      <a:lumOff val="25000"/>
                    </a:schemeClr>
                  </a:solidFill>
                  <a:latin typeface="微软雅黑" panose="020B0503020204020204" charset="-122"/>
                  <a:ea typeface="微软雅黑" panose="020B0503020204020204" charset="-122"/>
                </a:rPr>
                <a:t>PPT</a:t>
              </a:r>
              <a:r>
                <a:rPr lang="zh-CN" altLang="en-US" sz="1600" kern="0" dirty="0">
                  <a:solidFill>
                    <a:schemeClr val="tx1">
                      <a:lumMod val="75000"/>
                      <a:lumOff val="25000"/>
                    </a:schemeClr>
                  </a:solidFill>
                  <a:latin typeface="微软雅黑" panose="020B0503020204020204" charset="-122"/>
                  <a:ea typeface="微软雅黑" panose="020B0503020204020204" charset="-122"/>
                </a:rPr>
                <a:t>设计工作。</a:t>
              </a:r>
              <a:endParaRPr lang="zh-CN" altLang="en-US" sz="1600" b="1" kern="0" dirty="0">
                <a:solidFill>
                  <a:schemeClr val="tx1">
                    <a:lumMod val="75000"/>
                    <a:lumOff val="25000"/>
                  </a:schemeClr>
                </a:solidFill>
                <a:latin typeface="微软雅黑" panose="020B0503020204020204" charset="-122"/>
                <a:ea typeface="微软雅黑" panose="020B0503020204020204" charset="-122"/>
              </a:endParaRPr>
            </a:p>
          </p:txBody>
        </p:sp>
      </p:grpSp>
      <p:grpSp>
        <p:nvGrpSpPr>
          <p:cNvPr id="16" name="组合 15">
            <a:extLst>
              <a:ext uri="{FF2B5EF4-FFF2-40B4-BE49-F238E27FC236}">
                <a16:creationId xmlns:a16="http://schemas.microsoft.com/office/drawing/2014/main" id="{77B0722D-35B9-9EE4-70CC-C9706C75CFC2}"/>
              </a:ext>
            </a:extLst>
          </p:cNvPr>
          <p:cNvGrpSpPr/>
          <p:nvPr/>
        </p:nvGrpSpPr>
        <p:grpSpPr>
          <a:xfrm>
            <a:off x="7428743" y="1416227"/>
            <a:ext cx="2031157" cy="4730571"/>
            <a:chOff x="8251923" y="1416229"/>
            <a:chExt cx="2293657" cy="4730571"/>
          </a:xfrm>
        </p:grpSpPr>
        <p:sp>
          <p:nvSpPr>
            <p:cNvPr id="17" name="Rectangle 4">
              <a:extLst>
                <a:ext uri="{FF2B5EF4-FFF2-40B4-BE49-F238E27FC236}">
                  <a16:creationId xmlns:a16="http://schemas.microsoft.com/office/drawing/2014/main" id="{1B0F77F3-ED3C-67B7-951E-5FD8AB95820B}"/>
                </a:ext>
              </a:extLst>
            </p:cNvPr>
            <p:cNvSpPr/>
            <p:nvPr/>
          </p:nvSpPr>
          <p:spPr>
            <a:xfrm>
              <a:off x="8251923" y="1416229"/>
              <a:ext cx="2293657" cy="4730571"/>
            </a:xfrm>
            <a:prstGeom prst="rect">
              <a:avLst/>
            </a:prstGeom>
            <a:solidFill>
              <a:schemeClr val="bg1"/>
            </a:solidFill>
            <a:ln w="12700" cap="flat" cmpd="sng" algn="ctr">
              <a:noFill/>
              <a:prstDash val="solid"/>
              <a:miter lim="800000"/>
            </a:ln>
            <a:effectLst>
              <a:outerShdw blurRad="381000" sx="102000" sy="102000" algn="ctr" rotWithShape="0">
                <a:sysClr val="windowText" lastClr="000000">
                  <a:lumMod val="95000"/>
                  <a:lumOff val="5000"/>
                  <a:alpha val="40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sym typeface="思源宋体 CN" panose="02020400000000000000" pitchFamily="18" charset="-122"/>
              </a:endParaRPr>
            </a:p>
          </p:txBody>
        </p:sp>
        <p:sp>
          <p:nvSpPr>
            <p:cNvPr id="18" name="Text Placeholder 4">
              <a:extLst>
                <a:ext uri="{FF2B5EF4-FFF2-40B4-BE49-F238E27FC236}">
                  <a16:creationId xmlns:a16="http://schemas.microsoft.com/office/drawing/2014/main" id="{40973296-F257-0860-85DD-776BA2127126}"/>
                </a:ext>
              </a:extLst>
            </p:cNvPr>
            <p:cNvSpPr txBox="1"/>
            <p:nvPr/>
          </p:nvSpPr>
          <p:spPr>
            <a:xfrm flipH="1">
              <a:off x="8439992" y="2558410"/>
              <a:ext cx="1902385" cy="34613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lnSpc>
                  <a:spcPct val="150000"/>
                </a:lnSpc>
                <a:spcBef>
                  <a:spcPts val="0"/>
                </a:spcBef>
                <a:buNone/>
                <a:defRPr/>
              </a:pPr>
              <a:r>
                <a:rPr lang="zh-CN" altLang="en-US" sz="1600" b="1" kern="0" dirty="0">
                  <a:solidFill>
                    <a:schemeClr val="tx1">
                      <a:lumMod val="75000"/>
                      <a:lumOff val="25000"/>
                    </a:schemeClr>
                  </a:solidFill>
                  <a:latin typeface="微软雅黑" panose="020B0503020204020204" charset="-122"/>
                  <a:ea typeface="微软雅黑" panose="020B0503020204020204" charset="-122"/>
                </a:rPr>
                <a:t>李淳</a:t>
              </a:r>
              <a:endParaRPr lang="en-US" altLang="zh-CN" sz="1600" b="1" kern="0" dirty="0">
                <a:solidFill>
                  <a:schemeClr val="tx1">
                    <a:lumMod val="75000"/>
                    <a:lumOff val="25000"/>
                  </a:schemeClr>
                </a:solidFill>
                <a:latin typeface="微软雅黑" panose="020B0503020204020204" charset="-122"/>
                <a:ea typeface="微软雅黑" panose="020B0503020204020204" charset="-122"/>
              </a:endParaRPr>
            </a:p>
            <a:p>
              <a:pPr marL="0" indent="0" algn="ctr">
                <a:lnSpc>
                  <a:spcPct val="100000"/>
                </a:lnSpc>
                <a:spcBef>
                  <a:spcPts val="600"/>
                </a:spcBef>
                <a:buNone/>
                <a:defRPr/>
              </a:pPr>
              <a:r>
                <a:rPr lang="zh-CN" altLang="en-US"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工作量：</a:t>
              </a:r>
              <a:r>
                <a:rPr lang="en-US" altLang="zh-CN"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20%</a:t>
              </a:r>
            </a:p>
            <a:p>
              <a:pPr marL="0" indent="0">
                <a:lnSpc>
                  <a:spcPct val="125000"/>
                </a:lnSpc>
                <a:spcBef>
                  <a:spcPts val="1200"/>
                </a:spcBef>
                <a:buNone/>
                <a:defRPr/>
              </a:pPr>
              <a:r>
                <a:rPr lang="zh-CN" altLang="en-US" sz="1600" kern="0" dirty="0">
                  <a:solidFill>
                    <a:schemeClr val="tx1">
                      <a:lumMod val="75000"/>
                      <a:lumOff val="25000"/>
                    </a:schemeClr>
                  </a:solidFill>
                  <a:latin typeface="微软雅黑" panose="020B0503020204020204" charset="-122"/>
                  <a:ea typeface="微软雅黑" panose="020B0503020204020204" charset="-122"/>
                </a:rPr>
                <a:t>负责小组项目部分后端测试，编写项目测试文档，协助编写各类文档，类图设计，原型设计工作。</a:t>
              </a:r>
              <a:endParaRPr lang="zh-CN" altLang="en-US" sz="1600" b="1" kern="0" dirty="0">
                <a:solidFill>
                  <a:schemeClr val="tx1">
                    <a:lumMod val="75000"/>
                    <a:lumOff val="25000"/>
                  </a:schemeClr>
                </a:solidFill>
                <a:latin typeface="微软雅黑" panose="020B0503020204020204" charset="-122"/>
                <a:ea typeface="微软雅黑" panose="020B0503020204020204" charset="-122"/>
              </a:endParaRPr>
            </a:p>
          </p:txBody>
        </p:sp>
      </p:grpSp>
      <p:grpSp>
        <p:nvGrpSpPr>
          <p:cNvPr id="19" name="组合 18">
            <a:extLst>
              <a:ext uri="{FF2B5EF4-FFF2-40B4-BE49-F238E27FC236}">
                <a16:creationId xmlns:a16="http://schemas.microsoft.com/office/drawing/2014/main" id="{69F6A638-5B69-2EEE-6588-C32E407DF186}"/>
              </a:ext>
            </a:extLst>
          </p:cNvPr>
          <p:cNvGrpSpPr/>
          <p:nvPr/>
        </p:nvGrpSpPr>
        <p:grpSpPr>
          <a:xfrm>
            <a:off x="9749401" y="1415505"/>
            <a:ext cx="2031157" cy="4730571"/>
            <a:chOff x="8251923" y="1416229"/>
            <a:chExt cx="2293657" cy="4730571"/>
          </a:xfrm>
        </p:grpSpPr>
        <p:sp>
          <p:nvSpPr>
            <p:cNvPr id="20" name="Rectangle 4">
              <a:extLst>
                <a:ext uri="{FF2B5EF4-FFF2-40B4-BE49-F238E27FC236}">
                  <a16:creationId xmlns:a16="http://schemas.microsoft.com/office/drawing/2014/main" id="{A05F21D9-3D4B-898A-EDCB-A7C82C29EC77}"/>
                </a:ext>
              </a:extLst>
            </p:cNvPr>
            <p:cNvSpPr/>
            <p:nvPr/>
          </p:nvSpPr>
          <p:spPr>
            <a:xfrm>
              <a:off x="8251923" y="1416229"/>
              <a:ext cx="2293657" cy="4730571"/>
            </a:xfrm>
            <a:prstGeom prst="rect">
              <a:avLst/>
            </a:prstGeom>
            <a:solidFill>
              <a:schemeClr val="bg1"/>
            </a:solidFill>
            <a:ln w="12700" cap="flat" cmpd="sng" algn="ctr">
              <a:noFill/>
              <a:prstDash val="solid"/>
              <a:miter lim="800000"/>
            </a:ln>
            <a:effectLst>
              <a:outerShdw blurRad="381000" sx="102000" sy="102000" algn="ctr" rotWithShape="0">
                <a:sysClr val="windowText" lastClr="000000">
                  <a:lumMod val="95000"/>
                  <a:lumOff val="5000"/>
                  <a:alpha val="40000"/>
                </a:sys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sym typeface="思源宋体 CN" panose="02020400000000000000" pitchFamily="18" charset="-122"/>
              </a:endParaRPr>
            </a:p>
          </p:txBody>
        </p:sp>
        <p:sp>
          <p:nvSpPr>
            <p:cNvPr id="21" name="Text Placeholder 4">
              <a:extLst>
                <a:ext uri="{FF2B5EF4-FFF2-40B4-BE49-F238E27FC236}">
                  <a16:creationId xmlns:a16="http://schemas.microsoft.com/office/drawing/2014/main" id="{B9248528-0AB0-0649-D497-C208E2657B7F}"/>
                </a:ext>
              </a:extLst>
            </p:cNvPr>
            <p:cNvSpPr txBox="1"/>
            <p:nvPr/>
          </p:nvSpPr>
          <p:spPr>
            <a:xfrm flipH="1">
              <a:off x="8439992" y="2558410"/>
              <a:ext cx="1902385" cy="34613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lnSpc>
                  <a:spcPct val="150000"/>
                </a:lnSpc>
                <a:spcBef>
                  <a:spcPts val="0"/>
                </a:spcBef>
                <a:buNone/>
                <a:defRPr/>
              </a:pPr>
              <a:r>
                <a:rPr lang="zh-CN" altLang="en-US" sz="1600" b="1" kern="0" dirty="0">
                  <a:solidFill>
                    <a:schemeClr val="tx1">
                      <a:lumMod val="75000"/>
                      <a:lumOff val="25000"/>
                    </a:schemeClr>
                  </a:solidFill>
                  <a:latin typeface="微软雅黑" panose="020B0503020204020204" charset="-122"/>
                  <a:ea typeface="微软雅黑" panose="020B0503020204020204" charset="-122"/>
                </a:rPr>
                <a:t>杜俞锋</a:t>
              </a:r>
              <a:endParaRPr lang="en-US" altLang="zh-CN" sz="1600" b="1" kern="0" dirty="0">
                <a:solidFill>
                  <a:schemeClr val="tx1">
                    <a:lumMod val="75000"/>
                    <a:lumOff val="25000"/>
                  </a:schemeClr>
                </a:solidFill>
                <a:latin typeface="微软雅黑" panose="020B0503020204020204" charset="-122"/>
                <a:ea typeface="微软雅黑" panose="020B0503020204020204" charset="-122"/>
              </a:endParaRPr>
            </a:p>
            <a:p>
              <a:pPr marL="0" indent="0" algn="ctr">
                <a:lnSpc>
                  <a:spcPct val="100000"/>
                </a:lnSpc>
                <a:spcBef>
                  <a:spcPts val="600"/>
                </a:spcBef>
                <a:buNone/>
                <a:defRPr/>
              </a:pPr>
              <a:r>
                <a:rPr lang="zh-CN" altLang="en-US"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工作量：</a:t>
              </a:r>
              <a:r>
                <a:rPr lang="en-US" altLang="zh-CN" sz="1200" kern="0" dirty="0">
                  <a:solidFill>
                    <a:schemeClr val="tx1">
                      <a:lumMod val="75000"/>
                      <a:lumOff val="25000"/>
                    </a:schemeClr>
                  </a:solidFill>
                  <a:highlight>
                    <a:srgbClr val="FFFF00"/>
                  </a:highlight>
                  <a:latin typeface="微软雅黑" panose="020B0503020204020204" charset="-122"/>
                  <a:ea typeface="微软雅黑" panose="020B0503020204020204" charset="-122"/>
                </a:rPr>
                <a:t>18%</a:t>
              </a:r>
            </a:p>
            <a:p>
              <a:pPr marL="0" indent="0" algn="just">
                <a:lnSpc>
                  <a:spcPct val="125000"/>
                </a:lnSpc>
                <a:spcBef>
                  <a:spcPts val="1200"/>
                </a:spcBef>
                <a:buNone/>
                <a:defRPr/>
              </a:pPr>
              <a:r>
                <a:rPr lang="zh-CN" altLang="zh-CN" sz="1600" kern="0" dirty="0">
                  <a:solidFill>
                    <a:schemeClr val="tx1">
                      <a:lumMod val="75000"/>
                      <a:lumOff val="25000"/>
                    </a:schemeClr>
                  </a:solidFill>
                  <a:latin typeface="微软雅黑" panose="020B0503020204020204" charset="-122"/>
                  <a:ea typeface="微软雅黑" panose="020B0503020204020204" charset="-122"/>
                </a:rPr>
                <a:t>负责项目前</a:t>
              </a:r>
              <a:r>
                <a:rPr lang="zh-CN" altLang="en-US" sz="1600" kern="0" dirty="0">
                  <a:solidFill>
                    <a:schemeClr val="tx1">
                      <a:lumMod val="75000"/>
                      <a:lumOff val="25000"/>
                    </a:schemeClr>
                  </a:solidFill>
                  <a:latin typeface="微软雅黑" panose="020B0503020204020204" charset="-122"/>
                  <a:ea typeface="微软雅黑" panose="020B0503020204020204" charset="-122"/>
                </a:rPr>
                <a:t>、</a:t>
              </a:r>
              <a:r>
                <a:rPr lang="zh-CN" altLang="zh-CN" sz="1600" kern="0" dirty="0">
                  <a:solidFill>
                    <a:schemeClr val="tx1">
                      <a:lumMod val="75000"/>
                      <a:lumOff val="25000"/>
                    </a:schemeClr>
                  </a:solidFill>
                  <a:latin typeface="微软雅黑" panose="020B0503020204020204" charset="-122"/>
                  <a:ea typeface="微软雅黑" panose="020B0503020204020204" charset="-122"/>
                </a:rPr>
                <a:t>后</a:t>
              </a:r>
              <a:r>
                <a:rPr lang="zh-CN" altLang="en-US" sz="1600" kern="0" dirty="0">
                  <a:solidFill>
                    <a:schemeClr val="tx1">
                      <a:lumMod val="75000"/>
                      <a:lumOff val="25000"/>
                    </a:schemeClr>
                  </a:solidFill>
                  <a:latin typeface="微软雅黑" panose="020B0503020204020204" charset="-122"/>
                  <a:ea typeface="微软雅黑" panose="020B0503020204020204" charset="-122"/>
                </a:rPr>
                <a:t>端</a:t>
              </a:r>
              <a:r>
                <a:rPr lang="zh-CN" altLang="zh-CN" sz="1600" kern="0" dirty="0">
                  <a:solidFill>
                    <a:schemeClr val="tx1">
                      <a:lumMod val="75000"/>
                      <a:lumOff val="25000"/>
                    </a:schemeClr>
                  </a:solidFill>
                  <a:latin typeface="微软雅黑" panose="020B0503020204020204" charset="-122"/>
                  <a:ea typeface="微软雅黑" panose="020B0503020204020204" charset="-122"/>
                </a:rPr>
                <a:t>测试工作,并将检测到存在的BUG及时向开发人员反馈，并编写项目测试文档。</a:t>
              </a:r>
            </a:p>
            <a:p>
              <a:pPr marL="0" lvl="0" indent="0">
                <a:lnSpc>
                  <a:spcPct val="150000"/>
                </a:lnSpc>
                <a:spcBef>
                  <a:spcPts val="0"/>
                </a:spcBef>
                <a:buNone/>
                <a:defRPr/>
              </a:pPr>
              <a:endParaRPr lang="zh-CN" altLang="en-US" sz="1600" b="1" kern="0" dirty="0">
                <a:solidFill>
                  <a:schemeClr val="tx1">
                    <a:lumMod val="75000"/>
                    <a:lumOff val="25000"/>
                  </a:schemeClr>
                </a:solidFill>
                <a:latin typeface="微软雅黑" panose="020B0503020204020204" charset="-122"/>
                <a:ea typeface="微软雅黑" panose="020B0503020204020204" charset="-122"/>
              </a:endParaRPr>
            </a:p>
          </p:txBody>
        </p:sp>
      </p:grpSp>
      <p:pic>
        <p:nvPicPr>
          <p:cNvPr id="23" name="图片 22">
            <a:extLst>
              <a:ext uri="{FF2B5EF4-FFF2-40B4-BE49-F238E27FC236}">
                <a16:creationId xmlns:a16="http://schemas.microsoft.com/office/drawing/2014/main" id="{D67CA6A3-1D04-8F21-FB76-6B54D411C465}"/>
              </a:ext>
            </a:extLst>
          </p:cNvPr>
          <p:cNvPicPr>
            <a:picLocks noChangeAspect="1"/>
          </p:cNvPicPr>
          <p:nvPr/>
        </p:nvPicPr>
        <p:blipFill>
          <a:blip r:embed="rId8"/>
          <a:stretch>
            <a:fillRect/>
          </a:stretch>
        </p:blipFill>
        <p:spPr>
          <a:xfrm>
            <a:off x="990671" y="1675686"/>
            <a:ext cx="882000" cy="882000"/>
          </a:xfrm>
          <a:prstGeom prst="rect">
            <a:avLst/>
          </a:prstGeom>
          <a:ln>
            <a:solidFill>
              <a:schemeClr val="bg1">
                <a:lumMod val="85000"/>
              </a:schemeClr>
            </a:solidFill>
          </a:ln>
        </p:spPr>
      </p:pic>
      <p:pic>
        <p:nvPicPr>
          <p:cNvPr id="8" name="图片 7" descr="卡通人物&#10;&#10;描述已自动生成">
            <a:extLst>
              <a:ext uri="{FF2B5EF4-FFF2-40B4-BE49-F238E27FC236}">
                <a16:creationId xmlns:a16="http://schemas.microsoft.com/office/drawing/2014/main" id="{E79D5B12-401E-CA8B-A9DE-A39F82E1B07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325731" y="1675686"/>
            <a:ext cx="881256" cy="881256"/>
          </a:xfrm>
          <a:prstGeom prst="rect">
            <a:avLst/>
          </a:prstGeom>
          <a:ln>
            <a:solidFill>
              <a:schemeClr val="bg1">
                <a:lumMod val="85000"/>
              </a:schemeClr>
            </a:solidFill>
          </a:ln>
        </p:spPr>
      </p:pic>
      <p:pic>
        <p:nvPicPr>
          <p:cNvPr id="29" name="图片 28">
            <a:extLst>
              <a:ext uri="{FF2B5EF4-FFF2-40B4-BE49-F238E27FC236}">
                <a16:creationId xmlns:a16="http://schemas.microsoft.com/office/drawing/2014/main" id="{3C71FE4F-FEF6-5C2D-D539-94366438E370}"/>
              </a:ext>
            </a:extLst>
          </p:cNvPr>
          <p:cNvPicPr>
            <a:picLocks noChangeAspect="1"/>
          </p:cNvPicPr>
          <p:nvPr/>
        </p:nvPicPr>
        <p:blipFill>
          <a:blip r:embed="rId10"/>
          <a:stretch>
            <a:fillRect/>
          </a:stretch>
        </p:blipFill>
        <p:spPr>
          <a:xfrm>
            <a:off x="7995992" y="1674942"/>
            <a:ext cx="882000" cy="882000"/>
          </a:xfrm>
          <a:prstGeom prst="rect">
            <a:avLst/>
          </a:prstGeom>
          <a:ln>
            <a:solidFill>
              <a:schemeClr val="bg1">
                <a:lumMod val="85000"/>
              </a:schemeClr>
            </a:solidFill>
          </a:ln>
        </p:spPr>
      </p:pic>
      <p:pic>
        <p:nvPicPr>
          <p:cNvPr id="25" name="图片 24">
            <a:extLst>
              <a:ext uri="{FF2B5EF4-FFF2-40B4-BE49-F238E27FC236}">
                <a16:creationId xmlns:a16="http://schemas.microsoft.com/office/drawing/2014/main" id="{37A972E9-9B63-9789-8358-40AFA89A5C7B}"/>
              </a:ext>
            </a:extLst>
          </p:cNvPr>
          <p:cNvPicPr>
            <a:picLocks noChangeAspect="1"/>
          </p:cNvPicPr>
          <p:nvPr/>
        </p:nvPicPr>
        <p:blipFill>
          <a:blip r:embed="rId11"/>
          <a:stretch>
            <a:fillRect/>
          </a:stretch>
        </p:blipFill>
        <p:spPr>
          <a:xfrm>
            <a:off x="10323979" y="1674942"/>
            <a:ext cx="882000" cy="882000"/>
          </a:xfrm>
          <a:prstGeom prst="rect">
            <a:avLst/>
          </a:prstGeom>
          <a:ln>
            <a:solidFill>
              <a:schemeClr val="bg1">
                <a:lumMod val="85000"/>
              </a:schemeClr>
            </a:solidFill>
          </a:ln>
        </p:spPr>
      </p:pic>
      <p:pic>
        <p:nvPicPr>
          <p:cNvPr id="27" name="图片 26">
            <a:extLst>
              <a:ext uri="{FF2B5EF4-FFF2-40B4-BE49-F238E27FC236}">
                <a16:creationId xmlns:a16="http://schemas.microsoft.com/office/drawing/2014/main" id="{BD7EB590-8D69-431C-63E2-46712A06D4B3}"/>
              </a:ext>
            </a:extLst>
          </p:cNvPr>
          <p:cNvPicPr>
            <a:picLocks noChangeAspect="1"/>
          </p:cNvPicPr>
          <p:nvPr/>
        </p:nvPicPr>
        <p:blipFill>
          <a:blip r:embed="rId12"/>
          <a:stretch>
            <a:fillRect/>
          </a:stretch>
        </p:blipFill>
        <p:spPr>
          <a:xfrm>
            <a:off x="5631161" y="1675686"/>
            <a:ext cx="929676" cy="882000"/>
          </a:xfrm>
          <a:prstGeom prst="rect">
            <a:avLst/>
          </a:prstGeom>
          <a:ln>
            <a:solidFill>
              <a:schemeClr val="bg1">
                <a:lumMod val="85000"/>
              </a:schemeClr>
            </a:solidFill>
          </a:ln>
        </p:spPr>
      </p:pic>
      <p:sp>
        <p:nvSpPr>
          <p:cNvPr id="4" name="箭头: V 形 3">
            <a:extLst>
              <a:ext uri="{FF2B5EF4-FFF2-40B4-BE49-F238E27FC236}">
                <a16:creationId xmlns:a16="http://schemas.microsoft.com/office/drawing/2014/main" id="{52DC4D4A-C89C-9D71-31F4-A74DE66BF14A}"/>
              </a:ext>
            </a:extLst>
          </p:cNvPr>
          <p:cNvSpPr/>
          <p:nvPr/>
        </p:nvSpPr>
        <p:spPr>
          <a:xfrm>
            <a:off x="2291245" y="166631"/>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项目背景</a:t>
            </a:r>
          </a:p>
        </p:txBody>
      </p:sp>
      <p:sp>
        <p:nvSpPr>
          <p:cNvPr id="22" name="箭头: V 形 21">
            <a:extLst>
              <a:ext uri="{FF2B5EF4-FFF2-40B4-BE49-F238E27FC236}">
                <a16:creationId xmlns:a16="http://schemas.microsoft.com/office/drawing/2014/main" id="{2CCE55E2-4EA9-AB50-EB95-5462FC8928E5}"/>
              </a:ext>
            </a:extLst>
          </p:cNvPr>
          <p:cNvSpPr/>
          <p:nvPr/>
        </p:nvSpPr>
        <p:spPr>
          <a:xfrm>
            <a:off x="3669499" y="168421"/>
            <a:ext cx="1448884" cy="523220"/>
          </a:xfrm>
          <a:prstGeom prst="chevron">
            <a:avLst>
              <a:gd name="adj" fmla="val 27748"/>
            </a:avLst>
          </a:prstGeom>
          <a:solidFill>
            <a:schemeClr val="accent5">
              <a:lumMod val="60000"/>
              <a:lumOff val="40000"/>
            </a:schemeClr>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团队介绍</a:t>
            </a:r>
          </a:p>
        </p:txBody>
      </p:sp>
      <p:sp>
        <p:nvSpPr>
          <p:cNvPr id="24" name="箭头: V 形 23">
            <a:extLst>
              <a:ext uri="{FF2B5EF4-FFF2-40B4-BE49-F238E27FC236}">
                <a16:creationId xmlns:a16="http://schemas.microsoft.com/office/drawing/2014/main" id="{665B96BE-AE4A-798A-2863-251C42CF2CFA}"/>
              </a:ext>
            </a:extLst>
          </p:cNvPr>
          <p:cNvSpPr/>
          <p:nvPr/>
        </p:nvSpPr>
        <p:spPr>
          <a:xfrm>
            <a:off x="5047753" y="171556"/>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项目详情</a:t>
            </a:r>
          </a:p>
        </p:txBody>
      </p:sp>
      <p:sp>
        <p:nvSpPr>
          <p:cNvPr id="26" name="箭头: V 形 25">
            <a:extLst>
              <a:ext uri="{FF2B5EF4-FFF2-40B4-BE49-F238E27FC236}">
                <a16:creationId xmlns:a16="http://schemas.microsoft.com/office/drawing/2014/main" id="{4F3C9187-7DBE-6ED7-B60D-9F30E60CA8BA}"/>
              </a:ext>
            </a:extLst>
          </p:cNvPr>
          <p:cNvSpPr/>
          <p:nvPr/>
        </p:nvSpPr>
        <p:spPr>
          <a:xfrm>
            <a:off x="6411120" y="168179"/>
            <a:ext cx="1448884" cy="523220"/>
          </a:xfrm>
          <a:prstGeom prst="chevron">
            <a:avLst>
              <a:gd name="adj" fmla="val 27748"/>
            </a:avLst>
          </a:prstGeom>
          <a:solidFill>
            <a:schemeClr val="bg1"/>
          </a:solidFill>
          <a:ln w="19050">
            <a:solidFill>
              <a:schemeClr val="accent3">
                <a:lumMod val="75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项目总结</a:t>
            </a:r>
          </a:p>
        </p:txBody>
      </p:sp>
      <p:sp>
        <p:nvSpPr>
          <p:cNvPr id="28" name="矩形: 圆角 27">
            <a:extLst>
              <a:ext uri="{FF2B5EF4-FFF2-40B4-BE49-F238E27FC236}">
                <a16:creationId xmlns:a16="http://schemas.microsoft.com/office/drawing/2014/main" id="{38476212-B240-E81D-48E6-DDC224E74AB4}"/>
              </a:ext>
            </a:extLst>
          </p:cNvPr>
          <p:cNvSpPr/>
          <p:nvPr/>
        </p:nvSpPr>
        <p:spPr>
          <a:xfrm>
            <a:off x="7958629" y="204619"/>
            <a:ext cx="1208999" cy="447243"/>
          </a:xfrm>
          <a:prstGeom prst="roundRect">
            <a:avLst/>
          </a:prstGeom>
          <a:solidFill>
            <a:schemeClr val="accent4">
              <a:lumMod val="60000"/>
              <a:lumOff val="40000"/>
            </a:schemeClr>
          </a:solidFill>
          <a:ln w="19050">
            <a:solidFill>
              <a:schemeClr val="bg2">
                <a:lumMod val="50000"/>
              </a:schemeClr>
            </a:solidFill>
            <a:prstDash val="dash"/>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思源宋体 CN Heavy" panose="02010600030101010101" charset="-122"/>
                <a:ea typeface="思源宋体 CN Heavy" panose="02010600030101010101" charset="-122"/>
              </a:rPr>
              <a:t>成员分工</a:t>
            </a:r>
          </a:p>
        </p:txBody>
      </p:sp>
    </p:spTree>
    <p:extLst>
      <p:ext uri="{BB962C8B-B14F-4D97-AF65-F5344CB8AC3E}">
        <p14:creationId xmlns:p14="http://schemas.microsoft.com/office/powerpoint/2010/main" val="3334255108"/>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1000"/>
                                        <p:tgtEl>
                                          <p:spTgt spid="19"/>
                                        </p:tgtEl>
                                      </p:cBhvr>
                                    </p:animEffect>
                                    <p:anim calcmode="lin" valueType="num">
                                      <p:cBhvr>
                                        <p:cTn id="28" dur="1000" fill="hold"/>
                                        <p:tgtEl>
                                          <p:spTgt spid="19"/>
                                        </p:tgtEl>
                                        <p:attrNameLst>
                                          <p:attrName>ppt_x</p:attrName>
                                        </p:attrNameLst>
                                      </p:cBhvr>
                                      <p:tavLst>
                                        <p:tav tm="0">
                                          <p:val>
                                            <p:strVal val="#ppt_x"/>
                                          </p:val>
                                        </p:tav>
                                        <p:tav tm="100000">
                                          <p:val>
                                            <p:strVal val="#ppt_x"/>
                                          </p:val>
                                        </p:tav>
                                      </p:tavLst>
                                    </p:anim>
                                    <p:anim calcmode="lin" valueType="num">
                                      <p:cBhvr>
                                        <p:cTn id="29" dur="1000" fill="hold"/>
                                        <p:tgtEl>
                                          <p:spTgt spid="1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1000"/>
                                        <p:tgtEl>
                                          <p:spTgt spid="23"/>
                                        </p:tgtEl>
                                      </p:cBhvr>
                                    </p:animEffect>
                                    <p:anim calcmode="lin" valueType="num">
                                      <p:cBhvr>
                                        <p:cTn id="33" dur="1000" fill="hold"/>
                                        <p:tgtEl>
                                          <p:spTgt spid="23"/>
                                        </p:tgtEl>
                                        <p:attrNameLst>
                                          <p:attrName>ppt_x</p:attrName>
                                        </p:attrNameLst>
                                      </p:cBhvr>
                                      <p:tavLst>
                                        <p:tav tm="0">
                                          <p:val>
                                            <p:strVal val="#ppt_x"/>
                                          </p:val>
                                        </p:tav>
                                        <p:tav tm="100000">
                                          <p:val>
                                            <p:strVal val="#ppt_x"/>
                                          </p:val>
                                        </p:tav>
                                      </p:tavLst>
                                    </p:anim>
                                    <p:anim calcmode="lin" valueType="num">
                                      <p:cBhvr>
                                        <p:cTn id="34" dur="1000" fill="hold"/>
                                        <p:tgtEl>
                                          <p:spTgt spid="23"/>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1000"/>
                                        <p:tgtEl>
                                          <p:spTgt spid="29"/>
                                        </p:tgtEl>
                                      </p:cBhvr>
                                    </p:animEffect>
                                    <p:anim calcmode="lin" valueType="num">
                                      <p:cBhvr>
                                        <p:cTn id="48" dur="1000" fill="hold"/>
                                        <p:tgtEl>
                                          <p:spTgt spid="29"/>
                                        </p:tgtEl>
                                        <p:attrNameLst>
                                          <p:attrName>ppt_x</p:attrName>
                                        </p:attrNameLst>
                                      </p:cBhvr>
                                      <p:tavLst>
                                        <p:tav tm="0">
                                          <p:val>
                                            <p:strVal val="#ppt_x"/>
                                          </p:val>
                                        </p:tav>
                                        <p:tav tm="100000">
                                          <p:val>
                                            <p:strVal val="#ppt_x"/>
                                          </p:val>
                                        </p:tav>
                                      </p:tavLst>
                                    </p:anim>
                                    <p:anim calcmode="lin" valueType="num">
                                      <p:cBhvr>
                                        <p:cTn id="49" dur="1000" fill="hold"/>
                                        <p:tgtEl>
                                          <p:spTgt spid="29"/>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1000"/>
                                        <p:tgtEl>
                                          <p:spTgt spid="25"/>
                                        </p:tgtEl>
                                      </p:cBhvr>
                                    </p:animEffect>
                                    <p:anim calcmode="lin" valueType="num">
                                      <p:cBhvr>
                                        <p:cTn id="53" dur="1000" fill="hold"/>
                                        <p:tgtEl>
                                          <p:spTgt spid="25"/>
                                        </p:tgtEl>
                                        <p:attrNameLst>
                                          <p:attrName>ppt_x</p:attrName>
                                        </p:attrNameLst>
                                      </p:cBhvr>
                                      <p:tavLst>
                                        <p:tav tm="0">
                                          <p:val>
                                            <p:strVal val="#ppt_x"/>
                                          </p:val>
                                        </p:tav>
                                        <p:tav tm="100000">
                                          <p:val>
                                            <p:strVal val="#ppt_x"/>
                                          </p:val>
                                        </p:tav>
                                      </p:tavLst>
                                    </p:anim>
                                    <p:anim calcmode="lin" valueType="num">
                                      <p:cBhvr>
                                        <p:cTn id="54"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1A72A-8944-E048-5B0E-47D75C4B87E0}"/>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CA0987E9-2B9C-2283-ADE5-CAEF384F05F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41169" r="1917" b="10175"/>
          <a:stretch>
            <a:fillRect/>
          </a:stretch>
        </p:blipFill>
        <p:spPr>
          <a:xfrm>
            <a:off x="0" y="1410834"/>
            <a:ext cx="12192000" cy="4036333"/>
          </a:xfrm>
          <a:prstGeom prst="rect">
            <a:avLst/>
          </a:prstGeom>
        </p:spPr>
      </p:pic>
      <p:pic>
        <p:nvPicPr>
          <p:cNvPr id="10" name="图片 9" descr="图片包含 文本&#10;&#10;描述已自动生成">
            <a:extLst>
              <a:ext uri="{FF2B5EF4-FFF2-40B4-BE49-F238E27FC236}">
                <a16:creationId xmlns:a16="http://schemas.microsoft.com/office/drawing/2014/main" id="{39F9A253-9840-86BB-333C-5B2ED1287CBC}"/>
              </a:ext>
            </a:extLst>
          </p:cNvPr>
          <p:cNvPicPr>
            <a:picLocks noChangeAspect="1"/>
          </p:cNvPicPr>
          <p:nvPr/>
        </p:nvPicPr>
        <p:blipFill rotWithShape="1">
          <a:blip r:embed="rId6">
            <a:extLst>
              <a:ext uri="{28A0092B-C50C-407E-A947-70E740481C1C}">
                <a14:useLocalDpi xmlns:a14="http://schemas.microsoft.com/office/drawing/2010/main" val="0"/>
              </a:ext>
            </a:extLst>
          </a:blip>
          <a:srcRect l="4472" t="17646" r="5187" b="23274"/>
          <a:stretch/>
        </p:blipFill>
        <p:spPr>
          <a:xfrm>
            <a:off x="0" y="1521"/>
            <a:ext cx="2197601" cy="827848"/>
          </a:xfrm>
          <a:prstGeom prst="rect">
            <a:avLst/>
          </a:prstGeom>
        </p:spPr>
      </p:pic>
      <p:pic>
        <p:nvPicPr>
          <p:cNvPr id="4" name="图片 3" descr="D:\资料\！三大风景照（外宣）02\三峡大学秋景\秋景（谢丞）\IMG_5757.jpgIMG_5757">
            <a:extLst>
              <a:ext uri="{FF2B5EF4-FFF2-40B4-BE49-F238E27FC236}">
                <a16:creationId xmlns:a16="http://schemas.microsoft.com/office/drawing/2014/main" id="{2981D039-4152-8F84-1EFF-24519037FAEE}"/>
              </a:ext>
            </a:extLst>
          </p:cNvPr>
          <p:cNvPicPr>
            <a:picLocks noChangeAspect="1"/>
          </p:cNvPicPr>
          <p:nvPr>
            <p:custDataLst>
              <p:tags r:id="rId1"/>
            </p:custDataLst>
          </p:nvPr>
        </p:nvPicPr>
        <p:blipFill>
          <a:blip r:embed="rId7"/>
          <a:srcRect l="-1" t="30988" r="67" b="20650"/>
          <a:stretch>
            <a:fillRect/>
          </a:stretch>
        </p:blipFill>
        <p:spPr>
          <a:xfrm>
            <a:off x="0" y="1410970"/>
            <a:ext cx="12192000" cy="4036060"/>
          </a:xfrm>
          <a:prstGeom prst="rect">
            <a:avLst/>
          </a:prstGeom>
        </p:spPr>
      </p:pic>
      <p:sp>
        <p:nvSpPr>
          <p:cNvPr id="3" name="矩形 2">
            <a:extLst>
              <a:ext uri="{FF2B5EF4-FFF2-40B4-BE49-F238E27FC236}">
                <a16:creationId xmlns:a16="http://schemas.microsoft.com/office/drawing/2014/main" id="{A4161E10-D24E-396A-96A6-0C1E7ABD97FA}"/>
              </a:ext>
            </a:extLst>
          </p:cNvPr>
          <p:cNvSpPr/>
          <p:nvPr/>
        </p:nvSpPr>
        <p:spPr>
          <a:xfrm>
            <a:off x="-1" y="1411705"/>
            <a:ext cx="12192001" cy="4026570"/>
          </a:xfrm>
          <a:prstGeom prst="rect">
            <a:avLst/>
          </a:prstGeom>
          <a:solidFill>
            <a:srgbClr val="54A2FC">
              <a:alpha val="61000"/>
            </a:srgbClr>
          </a:solid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nvGrpSpPr>
          <p:cNvPr id="13" name="组合 12">
            <a:extLst>
              <a:ext uri="{FF2B5EF4-FFF2-40B4-BE49-F238E27FC236}">
                <a16:creationId xmlns:a16="http://schemas.microsoft.com/office/drawing/2014/main" id="{C435DE54-461B-7DF0-3279-0578E16FF920}"/>
              </a:ext>
            </a:extLst>
          </p:cNvPr>
          <p:cNvGrpSpPr/>
          <p:nvPr/>
        </p:nvGrpSpPr>
        <p:grpSpPr>
          <a:xfrm>
            <a:off x="1716502" y="1412777"/>
            <a:ext cx="2254105" cy="2373160"/>
            <a:chOff x="1716502" y="1412777"/>
            <a:chExt cx="2254105" cy="2373160"/>
          </a:xfrm>
        </p:grpSpPr>
        <p:grpSp>
          <p:nvGrpSpPr>
            <p:cNvPr id="14" name="组合 13">
              <a:extLst>
                <a:ext uri="{FF2B5EF4-FFF2-40B4-BE49-F238E27FC236}">
                  <a16:creationId xmlns:a16="http://schemas.microsoft.com/office/drawing/2014/main" id="{1540CC9A-526B-65AE-B54C-C0E74B60248B}"/>
                </a:ext>
              </a:extLst>
            </p:cNvPr>
            <p:cNvGrpSpPr/>
            <p:nvPr/>
          </p:nvGrpSpPr>
          <p:grpSpPr>
            <a:xfrm>
              <a:off x="1716502" y="1412777"/>
              <a:ext cx="2254105" cy="2373160"/>
              <a:chOff x="10058399" y="386083"/>
              <a:chExt cx="1138990" cy="1199148"/>
            </a:xfrm>
          </p:grpSpPr>
          <p:sp>
            <p:nvSpPr>
              <p:cNvPr id="16" name="任意多边形: 形状 15">
                <a:extLst>
                  <a:ext uri="{FF2B5EF4-FFF2-40B4-BE49-F238E27FC236}">
                    <a16:creationId xmlns:a16="http://schemas.microsoft.com/office/drawing/2014/main" id="{4C055971-16F9-325E-009B-0E1E48ECA810}"/>
                  </a:ext>
                </a:extLst>
              </p:cNvPr>
              <p:cNvSpPr/>
              <p:nvPr/>
            </p:nvSpPr>
            <p:spPr>
              <a:xfrm>
                <a:off x="10058399" y="386083"/>
                <a:ext cx="1138990" cy="1199148"/>
              </a:xfrm>
              <a:custGeom>
                <a:avLst/>
                <a:gdLst>
                  <a:gd name="connsiteX0" fmla="*/ 0 w 1138990"/>
                  <a:gd name="connsiteY0" fmla="*/ 0 h 1199148"/>
                  <a:gd name="connsiteX1" fmla="*/ 1138990 w 1138990"/>
                  <a:gd name="connsiteY1" fmla="*/ 0 h 1199148"/>
                  <a:gd name="connsiteX2" fmla="*/ 1138989 w 1138990"/>
                  <a:gd name="connsiteY2" fmla="*/ 629653 h 1199148"/>
                  <a:gd name="connsiteX3" fmla="*/ 569494 w 1138990"/>
                  <a:gd name="connsiteY3" fmla="*/ 1199148 h 1199148"/>
                  <a:gd name="connsiteX4" fmla="*/ 569495 w 1138990"/>
                  <a:gd name="connsiteY4" fmla="*/ 1199147 h 1199148"/>
                  <a:gd name="connsiteX5" fmla="*/ 0 w 1138990"/>
                  <a:gd name="connsiteY5" fmla="*/ 629652 h 119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8990" h="1199148">
                    <a:moveTo>
                      <a:pt x="0" y="0"/>
                    </a:moveTo>
                    <a:lnTo>
                      <a:pt x="1138990" y="0"/>
                    </a:lnTo>
                    <a:lnTo>
                      <a:pt x="1138989" y="629653"/>
                    </a:lnTo>
                    <a:cubicBezTo>
                      <a:pt x="1138989" y="944176"/>
                      <a:pt x="884017" y="1199148"/>
                      <a:pt x="569494" y="1199148"/>
                    </a:cubicBezTo>
                    <a:lnTo>
                      <a:pt x="569495" y="1199147"/>
                    </a:lnTo>
                    <a:cubicBezTo>
                      <a:pt x="254972" y="1199147"/>
                      <a:pt x="0" y="944175"/>
                      <a:pt x="0" y="629652"/>
                    </a:cubicBezTo>
                    <a:close/>
                  </a:path>
                </a:pathLst>
              </a:custGeom>
              <a:solidFill>
                <a:schemeClr val="bg1"/>
              </a:solid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sp>
            <p:nvSpPr>
              <p:cNvPr id="17" name="椭圆 16">
                <a:extLst>
                  <a:ext uri="{FF2B5EF4-FFF2-40B4-BE49-F238E27FC236}">
                    <a16:creationId xmlns:a16="http://schemas.microsoft.com/office/drawing/2014/main" id="{8C408B87-0DEB-CFD6-F60A-2368A4440216}"/>
                  </a:ext>
                </a:extLst>
              </p:cNvPr>
              <p:cNvSpPr/>
              <p:nvPr/>
            </p:nvSpPr>
            <p:spPr>
              <a:xfrm>
                <a:off x="10178011" y="535774"/>
                <a:ext cx="899767" cy="899767"/>
              </a:xfrm>
              <a:prstGeom prst="ellipse">
                <a:avLst/>
              </a:prstGeom>
              <a:solidFill>
                <a:srgbClr val="54A2FC"/>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sp>
          <p:nvSpPr>
            <p:cNvPr id="15" name="文本框 14">
              <a:extLst>
                <a:ext uri="{FF2B5EF4-FFF2-40B4-BE49-F238E27FC236}">
                  <a16:creationId xmlns:a16="http://schemas.microsoft.com/office/drawing/2014/main" id="{2CD2C9FB-2EC8-8BDA-B2FB-EE0F4106E73B}"/>
                </a:ext>
              </a:extLst>
            </p:cNvPr>
            <p:cNvSpPr txBox="1"/>
            <p:nvPr/>
          </p:nvSpPr>
          <p:spPr>
            <a:xfrm>
              <a:off x="2005264" y="2053389"/>
              <a:ext cx="1652336" cy="1200329"/>
            </a:xfrm>
            <a:prstGeom prst="rect">
              <a:avLst/>
            </a:prstGeom>
            <a:noFill/>
          </p:spPr>
          <p:txBody>
            <a:bodyPr wrap="square" rtlCol="0">
              <a:spAutoFit/>
            </a:bodyPr>
            <a:lstStyle/>
            <a:p>
              <a:pPr algn="ctr"/>
              <a:r>
                <a:rPr lang="en-US" altLang="zh-CN" sz="7200" dirty="0">
                  <a:solidFill>
                    <a:schemeClr val="bg1"/>
                  </a:solidFill>
                  <a:latin typeface="Arial Black" panose="020B0A04020102020204" pitchFamily="34" charset="0"/>
                  <a:ea typeface="思源宋体 CN" panose="02020400000000000000" pitchFamily="18" charset="-122"/>
                </a:rPr>
                <a:t>03</a:t>
              </a:r>
              <a:endParaRPr lang="zh-CN" altLang="en-US" sz="7200" dirty="0">
                <a:solidFill>
                  <a:schemeClr val="bg1"/>
                </a:solidFill>
                <a:latin typeface="Arial Black" panose="020B0A04020102020204" pitchFamily="34" charset="0"/>
                <a:ea typeface="思源宋体 CN" panose="02020400000000000000" pitchFamily="18" charset="-122"/>
              </a:endParaRPr>
            </a:p>
          </p:txBody>
        </p:sp>
      </p:grpSp>
      <p:sp>
        <p:nvSpPr>
          <p:cNvPr id="18" name="矩形 17">
            <a:extLst>
              <a:ext uri="{FF2B5EF4-FFF2-40B4-BE49-F238E27FC236}">
                <a16:creationId xmlns:a16="http://schemas.microsoft.com/office/drawing/2014/main" id="{F1E92957-5449-D85F-EFF7-B21455B90BEC}"/>
              </a:ext>
            </a:extLst>
          </p:cNvPr>
          <p:cNvSpPr/>
          <p:nvPr/>
        </p:nvSpPr>
        <p:spPr>
          <a:xfrm>
            <a:off x="5174178" y="2423846"/>
            <a:ext cx="2646878" cy="83099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800" b="1" dirty="0">
                <a:ln w="0">
                  <a:noFill/>
                </a:ln>
                <a:solidFill>
                  <a:schemeClr val="bg1"/>
                </a:solidFill>
                <a:latin typeface="微软雅黑" panose="020B0503020204020204" charset="-122"/>
                <a:ea typeface="微软雅黑" panose="020B0503020204020204" charset="-122"/>
                <a:sym typeface="+mn-ea"/>
              </a:rPr>
              <a:t>项目详情</a:t>
            </a:r>
            <a:endParaRPr kumimoji="0" lang="zh-CN" altLang="en-US" sz="4800" b="1" i="0" u="none" strike="noStrike" kern="1200" cap="none" spc="0" normalizeH="0" baseline="0" noProof="0" dirty="0">
              <a:ln w="0">
                <a:noFill/>
              </a:ln>
              <a:solidFill>
                <a:schemeClr val="bg1"/>
              </a:solidFill>
              <a:effectLst/>
              <a:uLnTx/>
              <a:uFillTx/>
              <a:latin typeface="微软雅黑" panose="020B0503020204020204" charset="-122"/>
              <a:ea typeface="微软雅黑" panose="020B0503020204020204" charset="-122"/>
              <a:cs typeface="+mn-ea"/>
              <a:sym typeface="+mn-ea"/>
            </a:endParaRPr>
          </a:p>
        </p:txBody>
      </p:sp>
      <p:pic>
        <p:nvPicPr>
          <p:cNvPr id="5" name="图片 4" descr="金">
            <a:extLst>
              <a:ext uri="{FF2B5EF4-FFF2-40B4-BE49-F238E27FC236}">
                <a16:creationId xmlns:a16="http://schemas.microsoft.com/office/drawing/2014/main" id="{689835E2-2353-EB65-3F05-F733B3BD88D2}"/>
              </a:ext>
            </a:extLst>
          </p:cNvPr>
          <p:cNvPicPr>
            <a:picLocks noChangeAspect="1"/>
          </p:cNvPicPr>
          <p:nvPr>
            <p:custDataLst>
              <p:tags r:id="rId2"/>
            </p:custDataLst>
          </p:nvPr>
        </p:nvPicPr>
        <p:blipFill>
          <a:blip r:embed="rId8"/>
          <a:stretch>
            <a:fillRect/>
          </a:stretch>
        </p:blipFill>
        <p:spPr>
          <a:xfrm>
            <a:off x="10159365" y="0"/>
            <a:ext cx="1910715" cy="778510"/>
          </a:xfrm>
          <a:prstGeom prst="rect">
            <a:avLst/>
          </a:prstGeom>
        </p:spPr>
      </p:pic>
      <p:cxnSp>
        <p:nvCxnSpPr>
          <p:cNvPr id="7" name="直接连接符 6">
            <a:extLst>
              <a:ext uri="{FF2B5EF4-FFF2-40B4-BE49-F238E27FC236}">
                <a16:creationId xmlns:a16="http://schemas.microsoft.com/office/drawing/2014/main" id="{3AD066EA-6C0D-5C20-B6F5-2EE5E6585F0D}"/>
              </a:ext>
            </a:extLst>
          </p:cNvPr>
          <p:cNvCxnSpPr/>
          <p:nvPr/>
        </p:nvCxnSpPr>
        <p:spPr>
          <a:xfrm>
            <a:off x="-85531" y="838260"/>
            <a:ext cx="12363061" cy="0"/>
          </a:xfrm>
          <a:prstGeom prst="line">
            <a:avLst/>
          </a:prstGeom>
          <a:ln>
            <a:solidFill>
              <a:schemeClr val="bg2">
                <a:lumMod val="90000"/>
              </a:schemeClr>
            </a:solidFill>
          </a:ln>
          <a:effectLst>
            <a:outerShdw blurRad="63500" sx="102000" sy="102000" algn="c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8" name="矩形 7">
            <a:extLst>
              <a:ext uri="{FF2B5EF4-FFF2-40B4-BE49-F238E27FC236}">
                <a16:creationId xmlns:a16="http://schemas.microsoft.com/office/drawing/2014/main" id="{5E42F557-1362-189D-C4B2-21D3CF1F6751}"/>
              </a:ext>
            </a:extLst>
          </p:cNvPr>
          <p:cNvSpPr/>
          <p:nvPr/>
        </p:nvSpPr>
        <p:spPr>
          <a:xfrm>
            <a:off x="4699310" y="3160758"/>
            <a:ext cx="3381993" cy="328936"/>
          </a:xfrm>
          <a:prstGeom prst="rect">
            <a:avLst/>
          </a:prstGeom>
        </p:spPr>
        <p:txBody>
          <a:bodyPr wrap="square">
            <a:spAutoFit/>
          </a:bodyPr>
          <a:lstStyle/>
          <a:p>
            <a:pPr lvl="0" algn="ctr">
              <a:lnSpc>
                <a:spcPct val="120000"/>
              </a:lnSpc>
              <a:defRPr/>
            </a:pPr>
            <a:r>
              <a:rPr lang="en-US" altLang="zh-CN" sz="1400" dirty="0">
                <a:solidFill>
                  <a:prstClr val="white"/>
                </a:solidFill>
                <a:latin typeface="微软雅黑" panose="020B0503020204020204" charset="-122"/>
                <a:ea typeface="微软雅黑" panose="020B0503020204020204" charset="-122"/>
              </a:rPr>
              <a:t>Mini-Market · Project info</a:t>
            </a:r>
          </a:p>
        </p:txBody>
      </p:sp>
      <p:sp>
        <p:nvSpPr>
          <p:cNvPr id="9" name="矩形 8">
            <a:extLst>
              <a:ext uri="{FF2B5EF4-FFF2-40B4-BE49-F238E27FC236}">
                <a16:creationId xmlns:a16="http://schemas.microsoft.com/office/drawing/2014/main" id="{E700C8A2-5738-5B1B-61D6-FDD3F51F4E88}"/>
              </a:ext>
            </a:extLst>
          </p:cNvPr>
          <p:cNvSpPr/>
          <p:nvPr/>
        </p:nvSpPr>
        <p:spPr>
          <a:xfrm>
            <a:off x="5174178" y="3489694"/>
            <a:ext cx="5656007" cy="728982"/>
          </a:xfrm>
          <a:prstGeom prst="rect">
            <a:avLst/>
          </a:prstGeom>
        </p:spPr>
        <p:txBody>
          <a:bodyPr wrap="square">
            <a:spAutoFit/>
          </a:bodyPr>
          <a:lstStyle/>
          <a:p>
            <a:pPr lvl="0">
              <a:lnSpc>
                <a:spcPct val="120000"/>
              </a:lnSpc>
              <a:defRPr/>
            </a:pPr>
            <a:r>
              <a:rPr lang="zh-CN" altLang="en-US" b="1" dirty="0">
                <a:solidFill>
                  <a:prstClr val="white"/>
                </a:solidFill>
                <a:latin typeface="微软雅黑" panose="020B0503020204020204" charset="-122"/>
                <a:ea typeface="微软雅黑" panose="020B0503020204020204" charset="-122"/>
              </a:rPr>
              <a:t>系统设计 </a:t>
            </a:r>
            <a:r>
              <a:rPr lang="en-US" altLang="zh-CN" b="1" dirty="0">
                <a:solidFill>
                  <a:prstClr val="white"/>
                </a:solidFill>
                <a:latin typeface="微软雅黑" panose="020B0503020204020204" charset="-122"/>
                <a:ea typeface="微软雅黑" panose="020B0503020204020204" charset="-122"/>
              </a:rPr>
              <a:t>· </a:t>
            </a:r>
            <a:r>
              <a:rPr lang="zh-CN" altLang="en-US" b="1" dirty="0">
                <a:solidFill>
                  <a:prstClr val="white"/>
                </a:solidFill>
                <a:latin typeface="微软雅黑" panose="020B0503020204020204" charset="-122"/>
                <a:ea typeface="微软雅黑" panose="020B0503020204020204" charset="-122"/>
              </a:rPr>
              <a:t>功能模块 </a:t>
            </a:r>
            <a:r>
              <a:rPr lang="en-US" altLang="zh-CN" b="1" dirty="0">
                <a:solidFill>
                  <a:prstClr val="white"/>
                </a:solidFill>
                <a:latin typeface="微软雅黑" panose="020B0503020204020204" charset="-122"/>
                <a:ea typeface="微软雅黑" panose="020B0503020204020204" charset="-122"/>
              </a:rPr>
              <a:t>· </a:t>
            </a:r>
            <a:r>
              <a:rPr lang="zh-CN" altLang="en-US" b="1" dirty="0">
                <a:solidFill>
                  <a:prstClr val="white"/>
                </a:solidFill>
                <a:latin typeface="微软雅黑" panose="020B0503020204020204" charset="-122"/>
                <a:ea typeface="微软雅黑" panose="020B0503020204020204" charset="-122"/>
              </a:rPr>
              <a:t>原型设计</a:t>
            </a:r>
            <a:endParaRPr lang="en-US" altLang="zh-CN" b="1" dirty="0">
              <a:solidFill>
                <a:prstClr val="white"/>
              </a:solidFill>
              <a:latin typeface="微软雅黑" panose="020B0503020204020204" charset="-122"/>
              <a:ea typeface="微软雅黑" panose="020B0503020204020204" charset="-122"/>
            </a:endParaRPr>
          </a:p>
          <a:p>
            <a:pPr lvl="0">
              <a:lnSpc>
                <a:spcPct val="120000"/>
              </a:lnSpc>
              <a:defRPr/>
            </a:pPr>
            <a:r>
              <a:rPr lang="zh-CN" altLang="en-US" b="1" dirty="0">
                <a:solidFill>
                  <a:prstClr val="white"/>
                </a:solidFill>
                <a:latin typeface="微软雅黑" panose="020B0503020204020204" charset="-122"/>
                <a:ea typeface="微软雅黑" panose="020B0503020204020204" charset="-122"/>
              </a:rPr>
              <a:t>系统测试 </a:t>
            </a:r>
            <a:r>
              <a:rPr lang="en-US" altLang="zh-CN" b="1" dirty="0">
                <a:solidFill>
                  <a:prstClr val="white"/>
                </a:solidFill>
                <a:latin typeface="微软雅黑" panose="020B0503020204020204" charset="-122"/>
                <a:ea typeface="微软雅黑" panose="020B0503020204020204" charset="-122"/>
              </a:rPr>
              <a:t>· Git</a:t>
            </a:r>
            <a:r>
              <a:rPr lang="zh-CN" altLang="en-US" b="1" dirty="0">
                <a:solidFill>
                  <a:prstClr val="white"/>
                </a:solidFill>
                <a:latin typeface="微软雅黑" panose="020B0503020204020204" charset="-122"/>
                <a:ea typeface="微软雅黑" panose="020B0503020204020204" charset="-122"/>
              </a:rPr>
              <a:t>协作 </a:t>
            </a:r>
            <a:r>
              <a:rPr lang="en-US" altLang="zh-CN" b="1" dirty="0">
                <a:solidFill>
                  <a:prstClr val="white"/>
                </a:solidFill>
                <a:latin typeface="微软雅黑" panose="020B0503020204020204" charset="-122"/>
                <a:ea typeface="微软雅黑" panose="020B0503020204020204" charset="-122"/>
              </a:rPr>
              <a:t>· </a:t>
            </a:r>
            <a:r>
              <a:rPr lang="zh-CN" altLang="en-US" b="1" dirty="0">
                <a:solidFill>
                  <a:prstClr val="white"/>
                </a:solidFill>
                <a:latin typeface="微软雅黑" panose="020B0503020204020204" charset="-122"/>
                <a:ea typeface="微软雅黑" panose="020B0503020204020204" charset="-122"/>
              </a:rPr>
              <a:t>项目亮点</a:t>
            </a:r>
            <a:endParaRPr lang="en-US" altLang="zh-CN" b="1" dirty="0">
              <a:solidFill>
                <a:prstClr val="white"/>
              </a:solidFill>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1136356677"/>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2" presetClass="entr" presetSubtype="8"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0-#ppt_w/2"/>
                                          </p:val>
                                        </p:tav>
                                        <p:tav tm="100000">
                                          <p:val>
                                            <p:strVal val="#ppt_x"/>
                                          </p:val>
                                        </p:tav>
                                      </p:tavLst>
                                    </p:anim>
                                    <p:anim calcmode="lin" valueType="num">
                                      <p:cBhvr additive="base">
                                        <p:cTn id="14" dur="500" fill="hold"/>
                                        <p:tgtEl>
                                          <p:spTgt spid="13"/>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2" presetClass="entr" presetSubtype="8"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18" grpId="0"/>
      <p:bldP spid="8" grpId="0"/>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PP_MARK_KEY" val="f780d22d-8a70-4e2d-b2a7-245f0d9d4d3e"/>
  <p:tag name="COMMONDATA" val="eyJoZGlkIjoiYzUzMThhZmQ5YzRiOGNmNDJhM2VkYTNlOWJkNDA1ZDI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1794</TotalTime>
  <Words>1558</Words>
  <Application>Microsoft Office PowerPoint</Application>
  <PresentationFormat>宽屏</PresentationFormat>
  <Paragraphs>182</Paragraphs>
  <Slides>19</Slides>
  <Notes>17</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19</vt:i4>
      </vt:variant>
    </vt:vector>
  </HeadingPairs>
  <TitlesOfParts>
    <vt:vector size="31" baseType="lpstr">
      <vt:lpstr>思源宋体 CN</vt:lpstr>
      <vt:lpstr>微软雅黑</vt:lpstr>
      <vt:lpstr>Arial</vt:lpstr>
      <vt:lpstr>MiSans Heavy</vt:lpstr>
      <vt:lpstr>Wingdings</vt:lpstr>
      <vt:lpstr>思源宋体 CN Heavy</vt:lpstr>
      <vt:lpstr>等线 Light</vt:lpstr>
      <vt:lpstr>思源黑体 CN</vt:lpstr>
      <vt:lpstr>Arial Black</vt:lpstr>
      <vt:lpstr>Calibri</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di xiusi</dc:creator>
  <cp:lastModifiedBy>Shenchi Shawn</cp:lastModifiedBy>
  <cp:revision>238</cp:revision>
  <dcterms:created xsi:type="dcterms:W3CDTF">2023-04-18T01:24:00Z</dcterms:created>
  <dcterms:modified xsi:type="dcterms:W3CDTF">2024-12-30T02:50:49Z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80DA3471D4044460AFE5EB40E3AF51D2_13</vt:lpwstr>
  </property>
  <property fmtid="{D5CDD505-2E9C-101B-9397-08002B2CF9AE}" pid="3" name="KSOProductBuildVer">
    <vt:lpwstr>2052-11.1.0.14309</vt:lpwstr>
  </property>
</Properties>
</file>

<file path=docProps/thumbnail.jpeg>
</file>